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saveSubsetFonts="1">
  <p:sldMasterIdLst>
    <p:sldMasterId r:id="rId4" id="2147483648"/>
  </p:sldMasterIdLst>
  <p:notesMasterIdLst>
    <p:notesMasterId r:id="rId5"/>
  </p:notesMasterIdLst>
  <p:sldIdLst>
    <p:sldId r:id="rId6" id="256"/>
    <p:sldId r:id="rId7" id="257"/>
    <p:sldId r:id="rId8" id="258"/>
    <p:sldId r:id="rId9" id="259"/>
    <p:sldId r:id="rId10" id="260"/>
    <p:sldId r:id="rId11" id="261"/>
    <p:sldId r:id="rId12" id="262"/>
    <p:sldId r:id="rId13" id="263"/>
  </p:sldIdLst>
  <p:sldSz cx="7543800" cy="9829800"/>
  <p:notesSz xmlns:c="http://schemas.openxmlformats.org/drawingml/2006/chart" xmlns:pic="http://schemas.openxmlformats.org/drawingml/2006/picture" xmlns:dgm="http://schemas.openxmlformats.org/drawingml/2006/diagram" cx="6858000" cy="9144000"/>
  <p:defaultTextStyle xmlns:c="http://schemas.openxmlformats.org/drawingml/2006/chart" xmlns:pic="http://schemas.openxmlformats.org/drawingml/2006/picture" xmlns:dgm="http://schemas.openxmlformats.org/drawingml/2006/diagram">
    <a:defPPr>
      <a:defRPr lang="en-US">
        <a:uFillTx/>
      </a:defRPr>
    </a:defPPr>
    <a:lvl1pPr algn="l" defTabSz="457200" eaLnBrk="1" hangingPunct="1" latinLnBrk="0" marL="0" rtl="0">
      <a:defRPr kern="1200" sz="1800">
        <a:solidFill>
          <a:schemeClr val="tx1"/>
        </a:solidFill>
        <a:uFillTx/>
        <a:latin typeface="+mn-lt"/>
        <a:ea typeface="+mn-ea"/>
        <a:cs typeface="+mn-cs"/>
      </a:defRPr>
    </a:lvl1pPr>
    <a:lvl2pPr algn="l" defTabSz="457200" eaLnBrk="1" hangingPunct="1" latinLnBrk="0" marL="457200" rtl="0">
      <a:defRPr kern="1200" sz="1800">
        <a:solidFill>
          <a:schemeClr val="tx1"/>
        </a:solidFill>
        <a:uFillTx/>
        <a:latin typeface="+mn-lt"/>
        <a:ea typeface="+mn-ea"/>
        <a:cs typeface="+mn-cs"/>
      </a:defRPr>
    </a:lvl2pPr>
    <a:lvl3pPr algn="l" defTabSz="457200" eaLnBrk="1" hangingPunct="1" latinLnBrk="0" marL="914400" rtl="0">
      <a:defRPr kern="1200" sz="1800">
        <a:solidFill>
          <a:schemeClr val="tx1"/>
        </a:solidFill>
        <a:uFillTx/>
        <a:latin typeface="+mn-lt"/>
        <a:ea typeface="+mn-ea"/>
        <a:cs typeface="+mn-cs"/>
      </a:defRPr>
    </a:lvl3pPr>
    <a:lvl4pPr algn="l" defTabSz="457200" eaLnBrk="1" hangingPunct="1" latinLnBrk="0" marL="1371600" rtl="0">
      <a:defRPr kern="1200" sz="1800">
        <a:solidFill>
          <a:schemeClr val="tx1"/>
        </a:solidFill>
        <a:uFillTx/>
        <a:latin typeface="+mn-lt"/>
        <a:ea typeface="+mn-ea"/>
        <a:cs typeface="+mn-cs"/>
      </a:defRPr>
    </a:lvl4pPr>
    <a:lvl5pPr algn="l" defTabSz="457200" eaLnBrk="1" hangingPunct="1" latinLnBrk="0" marL="1828800" rtl="0">
      <a:defRPr kern="1200" sz="1800">
        <a:solidFill>
          <a:schemeClr val="tx1"/>
        </a:solidFill>
        <a:uFillTx/>
        <a:latin typeface="+mn-lt"/>
        <a:ea typeface="+mn-ea"/>
        <a:cs typeface="+mn-cs"/>
      </a:defRPr>
    </a:lvl5pPr>
    <a:lvl6pPr algn="l" defTabSz="457200" eaLnBrk="1" hangingPunct="1" latinLnBrk="0" marL="2286000" rtl="0">
      <a:defRPr kern="1200" sz="1800">
        <a:solidFill>
          <a:schemeClr val="tx1"/>
        </a:solidFill>
        <a:uFillTx/>
        <a:latin typeface="+mn-lt"/>
        <a:ea typeface="+mn-ea"/>
        <a:cs typeface="+mn-cs"/>
      </a:defRPr>
    </a:lvl6pPr>
    <a:lvl7pPr algn="l" defTabSz="457200" eaLnBrk="1" hangingPunct="1" latinLnBrk="0" marL="2743200" rtl="0">
      <a:defRPr kern="1200" sz="1800">
        <a:solidFill>
          <a:schemeClr val="tx1"/>
        </a:solidFill>
        <a:uFillTx/>
        <a:latin typeface="+mn-lt"/>
        <a:ea typeface="+mn-ea"/>
        <a:cs typeface="+mn-cs"/>
      </a:defRPr>
    </a:lvl7pPr>
    <a:lvl8pPr algn="l" defTabSz="457200" eaLnBrk="1" hangingPunct="1" latinLnBrk="0" marL="3200400" rtl="0">
      <a:defRPr kern="1200" sz="1800">
        <a:solidFill>
          <a:schemeClr val="tx1"/>
        </a:solidFill>
        <a:uFillTx/>
        <a:latin typeface="+mn-lt"/>
        <a:ea typeface="+mn-ea"/>
        <a:cs typeface="+mn-cs"/>
      </a:defRPr>
    </a:lvl8pPr>
    <a:lvl9pPr algn="l" defTabSz="457200" eaLnBrk="1" hangingPunct="1" latinLnBrk="0" marL="3657600" rtl="0">
      <a:defRPr kern="1200" sz="1800">
        <a:solidFill>
          <a:schemeClr val="tx1"/>
        </a:solidFill>
        <a:uFillTx/>
        <a:latin typeface="+mn-lt"/>
        <a:ea typeface="+mn-ea"/>
        <a:cs typeface="+mn-cs"/>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file>

<file path=ppt/tableStyles.xml><?xml version="1.0" encoding="utf-8"?>
<a:tblStyleLst xmlns:a="http://schemas.openxmlformats.org/drawingml/2006/main" xmlns:c="http://schemas.openxmlformats.org/drawingml/2006/chart" xmlns:pic="http://schemas.openxmlformats.org/drawingml/2006/picture" xmlns:dgm="http://schemas.openxmlformats.org/drawingml/2006/diagram" xmlns:p="http://schemas.openxmlformats.org/presentationml/2006/main" xmlns:s="http://schemas.openxmlformats.org/officeDocument/2006/sharedTypes" xmlns:r="http://schemas.openxmlformats.org/officeDocument/2006/relationships" def="{5C22544A-7EE6-4342-B048-85BDC9FD1C3A}"/>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lastView="sldThumbnailView">
  <p:normalViewPr horzBarState="maximized">
    <p:restoredLeft autoAdjust="0" sz="18007"/>
    <p:restoredTop sz="94660"/>
  </p:normalViewPr>
  <p:slideViewPr>
    <p:cSldViewPr snapToGrid="0">
      <p:cViewPr>
        <p:scale xmlns:c="http://schemas.openxmlformats.org/drawingml/2006/chart" xmlns:pic="http://schemas.openxmlformats.org/drawingml/2006/picture" xmlns:dgm="http://schemas.openxmlformats.org/drawingml/2006/diagram">
          <a:sx d="100" n="80"/>
          <a:sy d="100" n="80"/>
        </p:scale>
        <p:origin xmlns:c="http://schemas.openxmlformats.org/drawingml/2006/chart" xmlns:pic="http://schemas.openxmlformats.org/drawingml/2006/picture" xmlns:dgm="http://schemas.openxmlformats.org/drawingml/2006/diagram" x="1416" y="-1674"/>
      </p:cViewPr>
    </p:cSldViewPr>
  </p:slideViewPr>
  <p:notesTextViewPr>
    <p:cViewPr>
      <p:scale xmlns:c="http://schemas.openxmlformats.org/drawingml/2006/chart" xmlns:pic="http://schemas.openxmlformats.org/drawingml/2006/picture" xmlns:dgm="http://schemas.openxmlformats.org/drawingml/2006/diagram">
        <a:sx d="1" n="1"/>
        <a:sy d="1" n="1"/>
      </p:scale>
      <p:origin xmlns:c="http://schemas.openxmlformats.org/drawingml/2006/chart" xmlns:pic="http://schemas.openxmlformats.org/drawingml/2006/picture" xmlns:dgm="http://schemas.openxmlformats.org/drawingml/2006/diagram" x="0" y="0"/>
    </p:cViewPr>
  </p:notesTextViewPr>
  <p:gridSpacing xmlns:c="http://schemas.openxmlformats.org/drawingml/2006/chart" xmlns:pic="http://schemas.openxmlformats.org/drawingml/2006/picture" xmlns:dgm="http://schemas.openxmlformats.org/drawingml/2006/diagram" cx="76200" cy="76200"/>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tableStyles.xml" Type="http://schemas.openxmlformats.org/officeDocument/2006/relationships/tableStyles"></Relationship><Relationship Id="rId3" Target="viewProps.xml" Type="http://schemas.openxmlformats.org/officeDocument/2006/relationships/viewProps"></Relationship><Relationship Id="rId4" Target="slideMasters/slideMaster1.xml" Type="http://schemas.openxmlformats.org/officeDocument/2006/relationships/slideMaster"></Relationship><Relationship Id="rId5" Target="notesMasters/notesMaster1.xml" Type="http://schemas.openxmlformats.org/officeDocument/2006/relationships/notesMaster"></Relationship><Relationship Id="rId6" Target="slides/slide1.xml" Type="http://schemas.openxmlformats.org/officeDocument/2006/relationships/slide"></Relationship><Relationship Id="rId7" Target="slides/slide2.xml" Type="http://schemas.openxmlformats.org/officeDocument/2006/relationships/slide"></Relationship><Relationship Id="rId8" Target="slides/slide3.xml" Type="http://schemas.openxmlformats.org/officeDocument/2006/relationships/slide"></Relationship><Relationship Id="rId9" Target="slides/slide4.xml" Type="http://schemas.openxmlformats.org/officeDocument/2006/relationships/slide"></Relationship><Relationship Id="rId10" Target="slides/slide5.xml" Type="http://schemas.openxmlformats.org/officeDocument/2006/relationships/slide"></Relationship><Relationship Id="rId11" Target="slides/slide6.xml" Type="http://schemas.openxmlformats.org/officeDocument/2006/relationships/slide"></Relationship><Relationship Id="rId12" Target="slides/slide7.xml" Type="http://schemas.openxmlformats.org/officeDocument/2006/relationships/slide"></Relationship><Relationship Id="rId13" Target="slides/slide8.xml" Type="http://schemas.openxmlformats.org/officeDocument/2006/relationships/slide"></Relationship><Relationship Id="rId14" Target="theme/theme1.xml" Type="http://schemas.openxmlformats.org/officeDocument/2006/relationships/theme"></Relationship></Relationships>
</file>

<file path=ppt/notesMasters/_rels/notesMaster1.xml.rels><?xml version="1.0" standalone="yes" ?><Relationships xmlns="http://schemas.openxmlformats.org/package/2006/relationships"><Relationship Id="rId1" Target="../theme/theme2.xml" Type="http://schemas.openxmlformats.org/officeDocument/2006/relationships/theme"></Relationship></Relationships>
</file>

<file path=ppt/notesMasters/notesMaster1.xml><?xml version="1.0" encoding="utf-8"?>
<p:notesMaster xmlns:a="http://schemas.openxmlformats.org/drawingml/2006/main" xmlns:p="http://schemas.openxmlformats.org/presentationml/2006/main" xmlns:s="http://schemas.openxmlformats.org/officeDocument/2006/sharedTypes" xmlns:r="http://schemas.openxmlformats.org/officeDocument/2006/relationships">
  <p:cSld>
    <p:bg>
      <p:bgRef xmlns:c="http://schemas.openxmlformats.org/drawingml/2006/chart" xmlns:pic="http://schemas.openxmlformats.org/drawingml/2006/picture" xmlns:dgm="http://schemas.openxmlformats.org/drawingml/2006/diagram" idx="1001">
        <a:schemeClr val="bg1"/>
      </p:bgRef>
    </p:bg>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Header Placeholder 1"/>
          <p:cNvSpPr xmlns:c="http://schemas.openxmlformats.org/drawingml/2006/chart" xmlns:pic="http://schemas.openxmlformats.org/drawingml/2006/picture" xmlns:dgm="http://schemas.openxmlformats.org/drawingml/2006/diagram">
            <a:spLocks noGrp="1"/>
          </p:cNvSpPr>
          <p:nvPr>
            <p:ph sz="quarter" type="hdr"/>
          </p:nvPr>
        </p:nvSpPr>
        <p:spPr xmlns:c="http://schemas.openxmlformats.org/drawingml/2006/chart" xmlns:pic="http://schemas.openxmlformats.org/drawingml/2006/picture" xmlns:dgm="http://schemas.openxmlformats.org/drawingml/2006/diagram">
          <a:xfrm>
            <a:off x="0" y="0"/>
            <a:ext cx="2971800" cy="458788"/>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lstStyle>
            <a:lvl1pPr algn="l">
              <a:defRPr sz="1200">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3" name="Date Placeholder 2"/>
          <p:cNvSpPr xmlns:c="http://schemas.openxmlformats.org/drawingml/2006/chart" xmlns:pic="http://schemas.openxmlformats.org/drawingml/2006/picture" xmlns:dgm="http://schemas.openxmlformats.org/drawingml/2006/diagram">
            <a:spLocks noGrp="1"/>
          </p:cNvSpPr>
          <p:nvPr>
            <p:ph idx="1" type="dt"/>
          </p:nvPr>
        </p:nvSpPr>
        <p:spPr xmlns:c="http://schemas.openxmlformats.org/drawingml/2006/chart" xmlns:pic="http://schemas.openxmlformats.org/drawingml/2006/picture" xmlns:dgm="http://schemas.openxmlformats.org/drawingml/2006/diagram">
          <a:xfrm>
            <a:off x="3884613" y="0"/>
            <a:ext cx="2971800" cy="458788"/>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lstStyle>
            <a:lvl1pPr algn="r">
              <a:defRPr sz="1200">
                <a:uFillTx/>
              </a:defRPr>
            </a:lvl1pPr>
          </a:lstStyle>
          <a:p>
            <a:fld id="{A11A9A0A-EE55-45EB-960E-0C51D7225889}" type="datetimeFigureOut">
              <a:rPr lang="en-US" smtClean="0">
                <a:uFillTx/>
              </a:rPr>
              <a:t>5/27/2017</a:t>
            </a:fld>
            <a:endParaRPr lang="en-US">
              <a:uFillTx/>
            </a:endParaRPr>
          </a:p>
        </p:txBody>
      </p:sp>
      <p:sp>
        <p:nvSpPr>
          <p:cNvPr xmlns:c="http://schemas.openxmlformats.org/drawingml/2006/chart" xmlns:pic="http://schemas.openxmlformats.org/drawingml/2006/picture" xmlns:dgm="http://schemas.openxmlformats.org/drawingml/2006/diagram" id="4" name="Slide Image Placeholder 3"/>
          <p:cNvSpPr xmlns:c="http://schemas.openxmlformats.org/drawingml/2006/chart" xmlns:pic="http://schemas.openxmlformats.org/drawingml/2006/picture" xmlns:dgm="http://schemas.openxmlformats.org/drawingml/2006/diagram">
            <a:spLocks noChangeAspect="1" noGrp="1" noRot="1"/>
          </p:cNvSpPr>
          <p:nvPr>
            <p:ph idx="2" type="sldImg"/>
          </p:nvPr>
        </p:nvSpPr>
        <p:spPr xmlns:c="http://schemas.openxmlformats.org/drawingml/2006/chart" xmlns:pic="http://schemas.openxmlformats.org/drawingml/2006/picture" xmlns:dgm="http://schemas.openxmlformats.org/drawingml/2006/diagram">
          <a:xfrm>
            <a:off x="2244725" y="1143000"/>
            <a:ext cx="2368550" cy="3086100"/>
          </a:xfrm>
          <a:prstGeom prst="rect">
            <a:avLst/>
          </a:prstGeom>
          <a:noFill/>
          <a:ln w="12700">
            <a:solidFill>
              <a:srgbClr val="000000"/>
            </a:solidFill>
          </a:ln>
        </p:spPr>
        <p:txBody xmlns:c="http://schemas.openxmlformats.org/drawingml/2006/chart" xmlns:pic="http://schemas.openxmlformats.org/drawingml/2006/picture" xmlns:dgm="http://schemas.openxmlformats.org/drawingml/2006/diagram">
          <a:bodyPr anchor="ctr" bIns="45720" lIns="91440" rIns="91440" rtlCol="0" tIns="45720" vert="horz"/>
          <a:lstStyle/>
          <a:p>
            <a:endParaRPr lang="en-US">
              <a:uFillTx/>
            </a:endParaRPr>
          </a:p>
        </p:txBody>
      </p:sp>
      <p:sp>
        <p:nvSpPr>
          <p:cNvPr xmlns:c="http://schemas.openxmlformats.org/drawingml/2006/chart" xmlns:pic="http://schemas.openxmlformats.org/drawingml/2006/picture" xmlns:dgm="http://schemas.openxmlformats.org/drawingml/2006/diagram" id="5" name="Notes Placeholder 4"/>
          <p:cNvSpPr xmlns:c="http://schemas.openxmlformats.org/drawingml/2006/chart" xmlns:pic="http://schemas.openxmlformats.org/drawingml/2006/picture" xmlns:dgm="http://schemas.openxmlformats.org/drawingml/2006/diagram">
            <a:spLocks noGrp="1"/>
          </p:cNvSpPr>
          <p:nvPr>
            <p:ph idx="3" sz="quarter" type="body"/>
          </p:nvPr>
        </p:nvSpPr>
        <p:spPr xmlns:c="http://schemas.openxmlformats.org/drawingml/2006/chart" xmlns:pic="http://schemas.openxmlformats.org/drawingml/2006/picture" xmlns:dgm="http://schemas.openxmlformats.org/drawingml/2006/diagram">
          <a:xfrm>
            <a:off x="685800" y="4400550"/>
            <a:ext cx="5486400" cy="3600450"/>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4" sz="quarter" type="ftr"/>
          </p:nvPr>
        </p:nvSpPr>
        <p:spPr xmlns:c="http://schemas.openxmlformats.org/drawingml/2006/chart" xmlns:pic="http://schemas.openxmlformats.org/drawingml/2006/picture" xmlns:dgm="http://schemas.openxmlformats.org/drawingml/2006/diagram">
          <a:xfrm>
            <a:off x="0" y="8685213"/>
            <a:ext cx="2971800" cy="458787"/>
          </a:xfrm>
          <a:prstGeom prst="rect">
            <a:avLst/>
          </a:prstGeom>
        </p:spPr>
        <p:txBody xmlns:c="http://schemas.openxmlformats.org/drawingml/2006/chart" xmlns:pic="http://schemas.openxmlformats.org/drawingml/2006/picture" xmlns:dgm="http://schemas.openxmlformats.org/drawingml/2006/diagram">
          <a:bodyPr anchor="b" bIns="45720" lIns="91440" rIns="91440" rtlCol="0" tIns="45720" vert="horz"/>
          <a:lstStyle>
            <a:lvl1pPr algn="l">
              <a:defRPr sz="1200">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5" sz="quarter" type="sldNum"/>
          </p:nvPr>
        </p:nvSpPr>
        <p:spPr xmlns:c="http://schemas.openxmlformats.org/drawingml/2006/chart" xmlns:pic="http://schemas.openxmlformats.org/drawingml/2006/picture" xmlns:dgm="http://schemas.openxmlformats.org/drawingml/2006/diagram">
          <a:xfrm>
            <a:off x="3884613" y="8685213"/>
            <a:ext cx="2971800" cy="458787"/>
          </a:xfrm>
          <a:prstGeom prst="rect">
            <a:avLst/>
          </a:prstGeom>
        </p:spPr>
        <p:txBody xmlns:c="http://schemas.openxmlformats.org/drawingml/2006/chart" xmlns:pic="http://schemas.openxmlformats.org/drawingml/2006/picture" xmlns:dgm="http://schemas.openxmlformats.org/drawingml/2006/diagram">
          <a:bodyPr anchor="b" bIns="45720" lIns="91440" rIns="91440" rtlCol="0" tIns="45720" vert="horz"/>
          <a:lstStyle>
            <a:lvl1pPr algn="r">
              <a:defRPr sz="1200">
                <a:uFillTx/>
              </a:defRPr>
            </a:lvl1pPr>
          </a:lstStyle>
          <a:p>
            <a:fld id="{95066EBE-AD3A-4911-9EDC-46ADFAAE927E}" type="slidenum">
              <a:rPr lang="en-US" smtClean="0">
                <a:uFillTx/>
              </a:rPr>
              <a:t>‹#›</a:t>
            </a:fld>
            <a:endParaRPr lang="en-US">
              <a:uFillTx/>
            </a:endParaRPr>
          </a:p>
        </p:txBody>
      </p:sp>
    </p:spTree>
  </p:cSld>
  <p:clrMap xmlns:c="http://schemas.openxmlformats.org/drawingml/2006/chart" xmlns:pic="http://schemas.openxmlformats.org/drawingml/2006/picture" xmlns:dgm="http://schemas.openxmlformats.org/drawingml/2006/diagram" accent1="accent1" accent2="accent2" accent3="accent3" accent4="accent4" accent5="accent5" accent6="accent6" bg1="lt1" bg2="lt2" folHlink="folHlink" hlink="hlink" tx1="dk1" tx2="dk2"/>
  <p:notesStyle xmlns:c="http://schemas.openxmlformats.org/drawingml/2006/chart" xmlns:pic="http://schemas.openxmlformats.org/drawingml/2006/picture" xmlns:dgm="http://schemas.openxmlformats.org/drawingml/2006/diagram">
    <a:lvl1pPr algn="l" defTabSz="914400" eaLnBrk="1" hangingPunct="1" latinLnBrk="0" marL="0" rtl="0">
      <a:defRPr kern="1200" sz="1200">
        <a:solidFill>
          <a:schemeClr val="tx1"/>
        </a:solidFill>
        <a:uFillTx/>
        <a:latin typeface="+mn-lt"/>
        <a:ea typeface="+mn-ea"/>
        <a:cs typeface="+mn-cs"/>
      </a:defRPr>
    </a:lvl1pPr>
    <a:lvl2pPr algn="l" defTabSz="914400" eaLnBrk="1" hangingPunct="1" latinLnBrk="0" marL="457200" rtl="0">
      <a:defRPr kern="1200" sz="1200">
        <a:solidFill>
          <a:schemeClr val="tx1"/>
        </a:solidFill>
        <a:uFillTx/>
        <a:latin typeface="+mn-lt"/>
        <a:ea typeface="+mn-ea"/>
        <a:cs typeface="+mn-cs"/>
      </a:defRPr>
    </a:lvl2pPr>
    <a:lvl3pPr algn="l" defTabSz="914400" eaLnBrk="1" hangingPunct="1" latinLnBrk="0" marL="914400" rtl="0">
      <a:defRPr kern="1200" sz="1200">
        <a:solidFill>
          <a:schemeClr val="tx1"/>
        </a:solidFill>
        <a:uFillTx/>
        <a:latin typeface="+mn-lt"/>
        <a:ea typeface="+mn-ea"/>
        <a:cs typeface="+mn-cs"/>
      </a:defRPr>
    </a:lvl3pPr>
    <a:lvl4pPr algn="l" defTabSz="914400" eaLnBrk="1" hangingPunct="1" latinLnBrk="0" marL="1371600" rtl="0">
      <a:defRPr kern="1200" sz="1200">
        <a:solidFill>
          <a:schemeClr val="tx1"/>
        </a:solidFill>
        <a:uFillTx/>
        <a:latin typeface="+mn-lt"/>
        <a:ea typeface="+mn-ea"/>
        <a:cs typeface="+mn-cs"/>
      </a:defRPr>
    </a:lvl4pPr>
    <a:lvl5pPr algn="l" defTabSz="914400" eaLnBrk="1" hangingPunct="1" latinLnBrk="0" marL="1828800" rtl="0">
      <a:defRPr kern="1200" sz="1200">
        <a:solidFill>
          <a:schemeClr val="tx1"/>
        </a:solidFill>
        <a:uFillTx/>
        <a:latin typeface="+mn-lt"/>
        <a:ea typeface="+mn-ea"/>
        <a:cs typeface="+mn-cs"/>
      </a:defRPr>
    </a:lvl5pPr>
    <a:lvl6pPr algn="l" defTabSz="914400" eaLnBrk="1" hangingPunct="1" latinLnBrk="0" marL="2286000" rtl="0">
      <a:defRPr kern="1200" sz="1200">
        <a:solidFill>
          <a:schemeClr val="tx1"/>
        </a:solidFill>
        <a:uFillTx/>
        <a:latin typeface="+mn-lt"/>
        <a:ea typeface="+mn-ea"/>
        <a:cs typeface="+mn-cs"/>
      </a:defRPr>
    </a:lvl6pPr>
    <a:lvl7pPr algn="l" defTabSz="914400" eaLnBrk="1" hangingPunct="1" latinLnBrk="0" marL="2743200" rtl="0">
      <a:defRPr kern="1200" sz="1200">
        <a:solidFill>
          <a:schemeClr val="tx1"/>
        </a:solidFill>
        <a:uFillTx/>
        <a:latin typeface="+mn-lt"/>
        <a:ea typeface="+mn-ea"/>
        <a:cs typeface="+mn-cs"/>
      </a:defRPr>
    </a:lvl7pPr>
    <a:lvl8pPr algn="l" defTabSz="914400" eaLnBrk="1" hangingPunct="1" latinLnBrk="0" marL="3200400" rtl="0">
      <a:defRPr kern="1200" sz="1200">
        <a:solidFill>
          <a:schemeClr val="tx1"/>
        </a:solidFill>
        <a:uFillTx/>
        <a:latin typeface="+mn-lt"/>
        <a:ea typeface="+mn-ea"/>
        <a:cs typeface="+mn-cs"/>
      </a:defRPr>
    </a:lvl8pPr>
    <a:lvl9pPr algn="l" defTabSz="914400" eaLnBrk="1" hangingPunct="1" latinLnBrk="0" marL="3657600" rtl="0">
      <a:defRPr kern="1200" sz="1200">
        <a:solidFill>
          <a:schemeClr val="tx1"/>
        </a:solidFill>
        <a:uFillTx/>
        <a:latin typeface="+mn-lt"/>
        <a:ea typeface="+mn-ea"/>
        <a:cs typeface="+mn-cs"/>
      </a:defRPr>
    </a:lvl9pPr>
  </p:notesStyle>
</p:notesMaster>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
  <p:cSld name="Title Slide">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ctrTitle"/>
          </p:nvPr>
        </p:nvSpPr>
        <p:spPr xmlns:c="http://schemas.openxmlformats.org/drawingml/2006/chart" xmlns:pic="http://schemas.openxmlformats.org/drawingml/2006/picture" xmlns:dgm="http://schemas.openxmlformats.org/drawingml/2006/diagram">
          <a:xfrm>
            <a:off x="565785" y="1608720"/>
            <a:ext cx="6412230" cy="3422227"/>
          </a:xfrm>
        </p:spPr>
        <p:txBody xmlns:c="http://schemas.openxmlformats.org/drawingml/2006/chart" xmlns:pic="http://schemas.openxmlformats.org/drawingml/2006/picture" xmlns:dgm="http://schemas.openxmlformats.org/drawingml/2006/diagram">
          <a:bodyPr anchor="b"/>
          <a:lstStyle>
            <a:lvl1pPr algn="ctr">
              <a:defRPr sz="4950">
                <a:uFillTx/>
              </a:defRPr>
            </a:lvl1p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Subtitle 2"/>
          <p:cNvSpPr xmlns:c="http://schemas.openxmlformats.org/drawingml/2006/chart" xmlns:pic="http://schemas.openxmlformats.org/drawingml/2006/picture" xmlns:dgm="http://schemas.openxmlformats.org/drawingml/2006/diagram">
            <a:spLocks noGrp="1"/>
          </p:cNvSpPr>
          <p:nvPr>
            <p:ph idx="1" type="subTitle"/>
          </p:nvPr>
        </p:nvSpPr>
        <p:spPr xmlns:c="http://schemas.openxmlformats.org/drawingml/2006/chart" xmlns:pic="http://schemas.openxmlformats.org/drawingml/2006/picture" xmlns:dgm="http://schemas.openxmlformats.org/drawingml/2006/diagram">
          <a:xfrm>
            <a:off x="942975" y="5162921"/>
            <a:ext cx="5657850" cy="2373259"/>
          </a:xfrm>
        </p:spPr>
        <p:txBody xmlns:c="http://schemas.openxmlformats.org/drawingml/2006/chart" xmlns:pic="http://schemas.openxmlformats.org/drawingml/2006/picture" xmlns:dgm="http://schemas.openxmlformats.org/drawingml/2006/diagram">
          <a:bodyPr/>
          <a:lstStyle>
            <a:lvl1pPr algn="ctr" indent="0" marL="0">
              <a:buNone/>
              <a:defRPr sz="1980">
                <a:uFillTx/>
              </a:defRPr>
            </a:lvl1pPr>
            <a:lvl2pPr algn="ctr" indent="0" marL="377190">
              <a:buNone/>
              <a:defRPr sz="1650">
                <a:uFillTx/>
              </a:defRPr>
            </a:lvl2pPr>
            <a:lvl3pPr algn="ctr" indent="0" marL="754380">
              <a:buNone/>
              <a:defRPr sz="1485">
                <a:uFillTx/>
              </a:defRPr>
            </a:lvl3pPr>
            <a:lvl4pPr algn="ctr" indent="0" marL="1131570">
              <a:buNone/>
              <a:defRPr sz="1320">
                <a:uFillTx/>
              </a:defRPr>
            </a:lvl4pPr>
            <a:lvl5pPr algn="ctr" indent="0" marL="1508760">
              <a:buNone/>
              <a:defRPr sz="1320">
                <a:uFillTx/>
              </a:defRPr>
            </a:lvl5pPr>
            <a:lvl6pPr algn="ctr" indent="0" marL="1885950">
              <a:buNone/>
              <a:defRPr sz="1320">
                <a:uFillTx/>
              </a:defRPr>
            </a:lvl6pPr>
            <a:lvl7pPr algn="ctr" indent="0" marL="2263140">
              <a:buNone/>
              <a:defRPr sz="1320">
                <a:uFillTx/>
              </a:defRPr>
            </a:lvl7pPr>
            <a:lvl8pPr algn="ctr" indent="0" marL="2640330">
              <a:buNone/>
              <a:defRPr sz="1320">
                <a:uFillTx/>
              </a:defRPr>
            </a:lvl8pPr>
            <a:lvl9pPr algn="ctr" indent="0" marL="3017520">
              <a:buNone/>
              <a:defRPr sz="1320">
                <a:uFillTx/>
              </a:defRPr>
            </a:lvl9pPr>
          </a:lstStyle>
          <a:p>
            <a:r>
              <a:rPr lang="en-US" smtClean="0">
                <a:uFillTx/>
              </a:rPr>
              <a:t>Click to edit Master subtitle style</a:t>
            </a:r>
            <a:endParaRPr dirty="0"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x">
  <p:cSld name="Title and Vertical Tex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Vertical Text Placeholder 2"/>
          <p:cNvSpPr xmlns:c="http://schemas.openxmlformats.org/drawingml/2006/chart" xmlns:pic="http://schemas.openxmlformats.org/drawingml/2006/picture" xmlns:dgm="http://schemas.openxmlformats.org/drawingml/2006/diagram">
            <a:spLocks noGrp="1"/>
          </p:cNvSpPr>
          <p:nvPr>
            <p:ph idx="1" orient="vert" type="body"/>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vert="eaVert"/>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itleAndTx">
  <p:cSld name="Vertical Title and Tex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Vertical Title 1"/>
          <p:cNvSpPr xmlns:c="http://schemas.openxmlformats.org/drawingml/2006/chart" xmlns:pic="http://schemas.openxmlformats.org/drawingml/2006/picture" xmlns:dgm="http://schemas.openxmlformats.org/drawingml/2006/diagram">
            <a:spLocks noGrp="1"/>
          </p:cNvSpPr>
          <p:nvPr>
            <p:ph orient="vert" type="title"/>
          </p:nvPr>
        </p:nvSpPr>
        <p:spPr xmlns:c="http://schemas.openxmlformats.org/drawingml/2006/chart" xmlns:pic="http://schemas.openxmlformats.org/drawingml/2006/picture" xmlns:dgm="http://schemas.openxmlformats.org/drawingml/2006/diagram">
          <a:xfrm>
            <a:off x="5398532" y="523346"/>
            <a:ext cx="1626632" cy="8330301"/>
          </a:xfrm>
        </p:spPr>
        <p:txBody xmlns:c="http://schemas.openxmlformats.org/drawingml/2006/chart" xmlns:pic="http://schemas.openxmlformats.org/drawingml/2006/picture" xmlns:dgm="http://schemas.openxmlformats.org/drawingml/2006/diagram">
          <a:bodyPr vert="eaVert"/>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Vertical Text Placeholder 2"/>
          <p:cNvSpPr xmlns:c="http://schemas.openxmlformats.org/drawingml/2006/chart" xmlns:pic="http://schemas.openxmlformats.org/drawingml/2006/picture" xmlns:dgm="http://schemas.openxmlformats.org/drawingml/2006/diagram">
            <a:spLocks noGrp="1"/>
          </p:cNvSpPr>
          <p:nvPr>
            <p:ph idx="1" orient="vert" type="body"/>
          </p:nvPr>
        </p:nvSpPr>
        <p:spPr xmlns:c="http://schemas.openxmlformats.org/drawingml/2006/chart" xmlns:pic="http://schemas.openxmlformats.org/drawingml/2006/picture" xmlns:dgm="http://schemas.openxmlformats.org/drawingml/2006/diagram">
          <a:xfrm>
            <a:off x="518637" y="523346"/>
            <a:ext cx="4785598" cy="8330301"/>
          </a:xfrm>
        </p:spPr>
        <p:txBody xmlns:c="http://schemas.openxmlformats.org/drawingml/2006/chart" xmlns:pic="http://schemas.openxmlformats.org/drawingml/2006/picture" xmlns:dgm="http://schemas.openxmlformats.org/drawingml/2006/diagram">
          <a:bodyPr vert="eaVert"/>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
  <p:cSld name="Title and Conten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secHead">
  <p:cSld name="Section Header">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514707" y="2450627"/>
            <a:ext cx="6506528" cy="4088923"/>
          </a:xfrm>
        </p:spPr>
        <p:txBody xmlns:c="http://schemas.openxmlformats.org/drawingml/2006/chart" xmlns:pic="http://schemas.openxmlformats.org/drawingml/2006/picture" xmlns:dgm="http://schemas.openxmlformats.org/drawingml/2006/diagram">
          <a:bodyPr anchor="b"/>
          <a:lstStyle>
            <a:lvl1pPr>
              <a:defRPr sz="4950">
                <a:uFillTx/>
              </a:defRPr>
            </a:lvl1p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Text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a:xfrm>
            <a:off x="514707" y="6578232"/>
            <a:ext cx="6506528" cy="2150268"/>
          </a:xfrm>
        </p:spPr>
        <p:txBody xmlns:c="http://schemas.openxmlformats.org/drawingml/2006/chart" xmlns:pic="http://schemas.openxmlformats.org/drawingml/2006/picture" xmlns:dgm="http://schemas.openxmlformats.org/drawingml/2006/diagram">
          <a:bodyPr/>
          <a:lstStyle>
            <a:lvl1pPr indent="0" marL="0">
              <a:buNone/>
              <a:defRPr sz="1980">
                <a:solidFill>
                  <a:schemeClr val="tx1"/>
                </a:solidFill>
                <a:uFillTx/>
              </a:defRPr>
            </a:lvl1pPr>
            <a:lvl2pPr indent="0" marL="377190">
              <a:buNone/>
              <a:defRPr sz="1650">
                <a:solidFill>
                  <a:schemeClr val="tx1">
                    <a:tint val="75000"/>
                  </a:schemeClr>
                </a:solidFill>
                <a:uFillTx/>
              </a:defRPr>
            </a:lvl2pPr>
            <a:lvl3pPr indent="0" marL="754380">
              <a:buNone/>
              <a:defRPr sz="1485">
                <a:solidFill>
                  <a:schemeClr val="tx1">
                    <a:tint val="75000"/>
                  </a:schemeClr>
                </a:solidFill>
                <a:uFillTx/>
              </a:defRPr>
            </a:lvl3pPr>
            <a:lvl4pPr indent="0" marL="1131570">
              <a:buNone/>
              <a:defRPr sz="1320">
                <a:solidFill>
                  <a:schemeClr val="tx1">
                    <a:tint val="75000"/>
                  </a:schemeClr>
                </a:solidFill>
                <a:uFillTx/>
              </a:defRPr>
            </a:lvl4pPr>
            <a:lvl5pPr indent="0" marL="1508760">
              <a:buNone/>
              <a:defRPr sz="1320">
                <a:solidFill>
                  <a:schemeClr val="tx1">
                    <a:tint val="75000"/>
                  </a:schemeClr>
                </a:solidFill>
                <a:uFillTx/>
              </a:defRPr>
            </a:lvl5pPr>
            <a:lvl6pPr indent="0" marL="1885950">
              <a:buNone/>
              <a:defRPr sz="1320">
                <a:solidFill>
                  <a:schemeClr val="tx1">
                    <a:tint val="75000"/>
                  </a:schemeClr>
                </a:solidFill>
                <a:uFillTx/>
              </a:defRPr>
            </a:lvl6pPr>
            <a:lvl7pPr indent="0" marL="2263140">
              <a:buNone/>
              <a:defRPr sz="1320">
                <a:solidFill>
                  <a:schemeClr val="tx1">
                    <a:tint val="75000"/>
                  </a:schemeClr>
                </a:solidFill>
                <a:uFillTx/>
              </a:defRPr>
            </a:lvl7pPr>
            <a:lvl8pPr indent="0" marL="2640330">
              <a:buNone/>
              <a:defRPr sz="1320">
                <a:solidFill>
                  <a:schemeClr val="tx1">
                    <a:tint val="75000"/>
                  </a:schemeClr>
                </a:solidFill>
                <a:uFillTx/>
              </a:defRPr>
            </a:lvl8pPr>
            <a:lvl9pPr indent="0" marL="3017520">
              <a:buNone/>
              <a:defRPr sz="1320">
                <a:solidFill>
                  <a:schemeClr val="tx1">
                    <a:tint val="75000"/>
                  </a:schemeClr>
                </a:solidFill>
                <a:uFillTx/>
              </a:defRPr>
            </a:lvl9pPr>
          </a:lstStyle>
          <a:p>
            <a:pPr lvl="0"/>
            <a:r>
              <a:rPr lang="en-US" smtClean="0">
                <a:uFillTx/>
              </a:rPr>
              <a:t>Edit Master text styles</a:t>
            </a: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Obj">
  <p:cSld name="Two Conten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sz="half"/>
          </p:nvPr>
        </p:nvSpPr>
        <p:spPr xmlns:c="http://schemas.openxmlformats.org/drawingml/2006/chart" xmlns:pic="http://schemas.openxmlformats.org/drawingml/2006/picture" xmlns:dgm="http://schemas.openxmlformats.org/drawingml/2006/diagram">
          <a:xfrm>
            <a:off x="518636" y="2616729"/>
            <a:ext cx="3206115" cy="6236918"/>
          </a:xfrm>
        </p:spPr>
        <p:txBody xmlns:c="http://schemas.openxmlformats.org/drawingml/2006/chart" xmlns:pic="http://schemas.openxmlformats.org/drawingml/2006/picture" xmlns:dgm="http://schemas.openxmlformats.org/drawingml/2006/diagram">
          <a:bodyPr/>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4" name="Content Placeholder 3"/>
          <p:cNvSpPr xmlns:c="http://schemas.openxmlformats.org/drawingml/2006/chart" xmlns:pic="http://schemas.openxmlformats.org/drawingml/2006/picture" xmlns:dgm="http://schemas.openxmlformats.org/drawingml/2006/diagram">
            <a:spLocks noGrp="1"/>
          </p:cNvSpPr>
          <p:nvPr>
            <p:ph idx="2" sz="half"/>
          </p:nvPr>
        </p:nvSpPr>
        <p:spPr xmlns:c="http://schemas.openxmlformats.org/drawingml/2006/chart" xmlns:pic="http://schemas.openxmlformats.org/drawingml/2006/picture" xmlns:dgm="http://schemas.openxmlformats.org/drawingml/2006/diagram">
          <a:xfrm>
            <a:off x="3819049" y="2616729"/>
            <a:ext cx="3206115" cy="6236918"/>
          </a:xfrm>
        </p:spPr>
        <p:txBody xmlns:c="http://schemas.openxmlformats.org/drawingml/2006/chart" xmlns:pic="http://schemas.openxmlformats.org/drawingml/2006/picture" xmlns:dgm="http://schemas.openxmlformats.org/drawingml/2006/diagram">
          <a:bodyPr/>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5" name="Date Placeholder 4"/>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TxTwoObj">
  <p:cSld name="Comparison">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519619" y="523348"/>
            <a:ext cx="6506528" cy="1899974"/>
          </a:xfrm>
        </p:spPr>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Text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a:xfrm>
            <a:off x="519619" y="2409667"/>
            <a:ext cx="3191381" cy="1180941"/>
          </a:xfrm>
        </p:spPr>
        <p:txBody xmlns:c="http://schemas.openxmlformats.org/drawingml/2006/chart" xmlns:pic="http://schemas.openxmlformats.org/drawingml/2006/picture" xmlns:dgm="http://schemas.openxmlformats.org/drawingml/2006/diagram">
          <a:bodyPr anchor="b"/>
          <a:lstStyle>
            <a:lvl1pPr indent="0" marL="0">
              <a:buNone/>
              <a:defRPr b="1" sz="1980">
                <a:uFillTx/>
              </a:defRPr>
            </a:lvl1pPr>
            <a:lvl2pPr indent="0" marL="377190">
              <a:buNone/>
              <a:defRPr b="1" sz="1650">
                <a:uFillTx/>
              </a:defRPr>
            </a:lvl2pPr>
            <a:lvl3pPr indent="0" marL="754380">
              <a:buNone/>
              <a:defRPr b="1" sz="1485">
                <a:uFillTx/>
              </a:defRPr>
            </a:lvl3pPr>
            <a:lvl4pPr indent="0" marL="1131570">
              <a:buNone/>
              <a:defRPr b="1" sz="1320">
                <a:uFillTx/>
              </a:defRPr>
            </a:lvl4pPr>
            <a:lvl5pPr indent="0" marL="1508760">
              <a:buNone/>
              <a:defRPr b="1" sz="1320">
                <a:uFillTx/>
              </a:defRPr>
            </a:lvl5pPr>
            <a:lvl6pPr indent="0" marL="1885950">
              <a:buNone/>
              <a:defRPr b="1" sz="1320">
                <a:uFillTx/>
              </a:defRPr>
            </a:lvl6pPr>
            <a:lvl7pPr indent="0" marL="2263140">
              <a:buNone/>
              <a:defRPr b="1" sz="1320">
                <a:uFillTx/>
              </a:defRPr>
            </a:lvl7pPr>
            <a:lvl8pPr indent="0" marL="2640330">
              <a:buNone/>
              <a:defRPr b="1" sz="1320">
                <a:uFillTx/>
              </a:defRPr>
            </a:lvl8pPr>
            <a:lvl9pPr indent="0" marL="3017520">
              <a:buNone/>
              <a:defRPr b="1" sz="1320">
                <a:uFillTx/>
              </a:defRPr>
            </a:lvl9pPr>
          </a:lstStyle>
          <a:p>
            <a:pPr lvl="0"/>
            <a:r>
              <a:rPr lang="en-US" smtClean="0">
                <a:uFillTx/>
              </a:rPr>
              <a:t>Edit Master text styles</a:t>
            </a:r>
          </a:p>
        </p:txBody>
      </p:sp>
      <p:sp>
        <p:nvSpPr>
          <p:cNvPr xmlns:c="http://schemas.openxmlformats.org/drawingml/2006/chart" xmlns:pic="http://schemas.openxmlformats.org/drawingml/2006/picture" xmlns:dgm="http://schemas.openxmlformats.org/drawingml/2006/diagram" id="4" name="Content Placeholder 3"/>
          <p:cNvSpPr xmlns:c="http://schemas.openxmlformats.org/drawingml/2006/chart" xmlns:pic="http://schemas.openxmlformats.org/drawingml/2006/picture" xmlns:dgm="http://schemas.openxmlformats.org/drawingml/2006/diagram">
            <a:spLocks noGrp="1"/>
          </p:cNvSpPr>
          <p:nvPr>
            <p:ph idx="2" sz="half"/>
          </p:nvPr>
        </p:nvSpPr>
        <p:spPr xmlns:c="http://schemas.openxmlformats.org/drawingml/2006/chart" xmlns:pic="http://schemas.openxmlformats.org/drawingml/2006/picture" xmlns:dgm="http://schemas.openxmlformats.org/drawingml/2006/diagram">
          <a:xfrm>
            <a:off x="519619" y="3590607"/>
            <a:ext cx="3191381" cy="5281243"/>
          </a:xfrm>
        </p:spPr>
        <p:txBody xmlns:c="http://schemas.openxmlformats.org/drawingml/2006/chart" xmlns:pic="http://schemas.openxmlformats.org/drawingml/2006/picture" xmlns:dgm="http://schemas.openxmlformats.org/drawingml/2006/diagram">
          <a:bodyPr/>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5" name="Text Placeholder 4"/>
          <p:cNvSpPr xmlns:c="http://schemas.openxmlformats.org/drawingml/2006/chart" xmlns:pic="http://schemas.openxmlformats.org/drawingml/2006/picture" xmlns:dgm="http://schemas.openxmlformats.org/drawingml/2006/diagram">
            <a:spLocks noGrp="1"/>
          </p:cNvSpPr>
          <p:nvPr>
            <p:ph idx="3" sz="quarter" type="body"/>
          </p:nvPr>
        </p:nvSpPr>
        <p:spPr xmlns:c="http://schemas.openxmlformats.org/drawingml/2006/chart" xmlns:pic="http://schemas.openxmlformats.org/drawingml/2006/picture" xmlns:dgm="http://schemas.openxmlformats.org/drawingml/2006/diagram">
          <a:xfrm>
            <a:off x="3819049" y="2409667"/>
            <a:ext cx="3207098" cy="1180941"/>
          </a:xfrm>
        </p:spPr>
        <p:txBody xmlns:c="http://schemas.openxmlformats.org/drawingml/2006/chart" xmlns:pic="http://schemas.openxmlformats.org/drawingml/2006/picture" xmlns:dgm="http://schemas.openxmlformats.org/drawingml/2006/diagram">
          <a:bodyPr anchor="b"/>
          <a:lstStyle>
            <a:lvl1pPr indent="0" marL="0">
              <a:buNone/>
              <a:defRPr b="1" sz="1980">
                <a:uFillTx/>
              </a:defRPr>
            </a:lvl1pPr>
            <a:lvl2pPr indent="0" marL="377190">
              <a:buNone/>
              <a:defRPr b="1" sz="1650">
                <a:uFillTx/>
              </a:defRPr>
            </a:lvl2pPr>
            <a:lvl3pPr indent="0" marL="754380">
              <a:buNone/>
              <a:defRPr b="1" sz="1485">
                <a:uFillTx/>
              </a:defRPr>
            </a:lvl3pPr>
            <a:lvl4pPr indent="0" marL="1131570">
              <a:buNone/>
              <a:defRPr b="1" sz="1320">
                <a:uFillTx/>
              </a:defRPr>
            </a:lvl4pPr>
            <a:lvl5pPr indent="0" marL="1508760">
              <a:buNone/>
              <a:defRPr b="1" sz="1320">
                <a:uFillTx/>
              </a:defRPr>
            </a:lvl5pPr>
            <a:lvl6pPr indent="0" marL="1885950">
              <a:buNone/>
              <a:defRPr b="1" sz="1320">
                <a:uFillTx/>
              </a:defRPr>
            </a:lvl6pPr>
            <a:lvl7pPr indent="0" marL="2263140">
              <a:buNone/>
              <a:defRPr b="1" sz="1320">
                <a:uFillTx/>
              </a:defRPr>
            </a:lvl7pPr>
            <a:lvl8pPr indent="0" marL="2640330">
              <a:buNone/>
              <a:defRPr b="1" sz="1320">
                <a:uFillTx/>
              </a:defRPr>
            </a:lvl8pPr>
            <a:lvl9pPr indent="0" marL="3017520">
              <a:buNone/>
              <a:defRPr b="1" sz="1320">
                <a:uFillTx/>
              </a:defRPr>
            </a:lvl9pPr>
          </a:lstStyle>
          <a:p>
            <a:pPr lvl="0"/>
            <a:r>
              <a:rPr lang="en-US" smtClean="0">
                <a:uFillTx/>
              </a:rPr>
              <a:t>Edit Master text styles</a:t>
            </a:r>
          </a:p>
        </p:txBody>
      </p:sp>
      <p:sp>
        <p:nvSpPr>
          <p:cNvPr xmlns:c="http://schemas.openxmlformats.org/drawingml/2006/chart" xmlns:pic="http://schemas.openxmlformats.org/drawingml/2006/picture" xmlns:dgm="http://schemas.openxmlformats.org/drawingml/2006/diagram" id="6" name="Content Placeholder 5"/>
          <p:cNvSpPr xmlns:c="http://schemas.openxmlformats.org/drawingml/2006/chart" xmlns:pic="http://schemas.openxmlformats.org/drawingml/2006/picture" xmlns:dgm="http://schemas.openxmlformats.org/drawingml/2006/diagram">
            <a:spLocks noGrp="1"/>
          </p:cNvSpPr>
          <p:nvPr>
            <p:ph idx="4" sz="quarter"/>
          </p:nvPr>
        </p:nvSpPr>
        <p:spPr xmlns:c="http://schemas.openxmlformats.org/drawingml/2006/chart" xmlns:pic="http://schemas.openxmlformats.org/drawingml/2006/picture" xmlns:dgm="http://schemas.openxmlformats.org/drawingml/2006/diagram">
          <a:xfrm>
            <a:off x="3819049" y="3590607"/>
            <a:ext cx="3207098" cy="5281243"/>
          </a:xfrm>
        </p:spPr>
        <p:txBody xmlns:c="http://schemas.openxmlformats.org/drawingml/2006/chart" xmlns:pic="http://schemas.openxmlformats.org/drawingml/2006/picture" xmlns:dgm="http://schemas.openxmlformats.org/drawingml/2006/diagram">
          <a:bodyPr/>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7" name="Date Placeholder 6"/>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8" name="Footer Placeholder 7"/>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9" name="Slide Number Placeholder 8"/>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Only">
  <p:cSld name="Title Only">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Date Placeholder 2"/>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4" name="Footer Placeholder 3"/>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5" name="Slide Number Placeholder 4"/>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blank">
  <p:cSld name="Blank">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Date Placeholder 1"/>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3" name="Footer Placeholder 2"/>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Tx">
  <p:cSld name="Content with Caption">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519619" y="655320"/>
            <a:ext cx="2433072" cy="2293620"/>
          </a:xfrm>
        </p:spPr>
        <p:txBody xmlns:c="http://schemas.openxmlformats.org/drawingml/2006/chart" xmlns:pic="http://schemas.openxmlformats.org/drawingml/2006/picture" xmlns:dgm="http://schemas.openxmlformats.org/drawingml/2006/diagram">
          <a:bodyPr anchor="b"/>
          <a:lstStyle>
            <a:lvl1pPr>
              <a:defRPr sz="2640">
                <a:uFillTx/>
              </a:defRPr>
            </a:lvl1p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3207097" y="1415311"/>
            <a:ext cx="3819049" cy="6985529"/>
          </a:xfrm>
        </p:spPr>
        <p:txBody xmlns:c="http://schemas.openxmlformats.org/drawingml/2006/chart" xmlns:pic="http://schemas.openxmlformats.org/drawingml/2006/picture" xmlns:dgm="http://schemas.openxmlformats.org/drawingml/2006/diagram">
          <a:bodyPr/>
          <a:lstStyle>
            <a:lvl1pPr>
              <a:defRPr sz="2640">
                <a:uFillTx/>
              </a:defRPr>
            </a:lvl1pPr>
            <a:lvl2pPr>
              <a:defRPr sz="2310">
                <a:uFillTx/>
              </a:defRPr>
            </a:lvl2pPr>
            <a:lvl3pPr>
              <a:defRPr sz="1980">
                <a:uFillTx/>
              </a:defRPr>
            </a:lvl3pPr>
            <a:lvl4pPr>
              <a:defRPr sz="1650">
                <a:uFillTx/>
              </a:defRPr>
            </a:lvl4pPr>
            <a:lvl5pPr>
              <a:defRPr sz="1650">
                <a:uFillTx/>
              </a:defRPr>
            </a:lvl5pPr>
            <a:lvl6pPr>
              <a:defRPr sz="1650">
                <a:uFillTx/>
              </a:defRPr>
            </a:lvl6pPr>
            <a:lvl7pPr>
              <a:defRPr sz="1650">
                <a:uFillTx/>
              </a:defRPr>
            </a:lvl7pPr>
            <a:lvl8pPr>
              <a:defRPr sz="1650">
                <a:uFillTx/>
              </a:defRPr>
            </a:lvl8pPr>
            <a:lvl9pPr>
              <a:defRPr sz="1650">
                <a:uFillTx/>
              </a:defRPr>
            </a:lvl9pPr>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4" name="Text Placeholder 3"/>
          <p:cNvSpPr xmlns:c="http://schemas.openxmlformats.org/drawingml/2006/chart" xmlns:pic="http://schemas.openxmlformats.org/drawingml/2006/picture" xmlns:dgm="http://schemas.openxmlformats.org/drawingml/2006/diagram">
            <a:spLocks noGrp="1"/>
          </p:cNvSpPr>
          <p:nvPr>
            <p:ph idx="2" sz="half" type="body"/>
          </p:nvPr>
        </p:nvSpPr>
        <p:spPr xmlns:c="http://schemas.openxmlformats.org/drawingml/2006/chart" xmlns:pic="http://schemas.openxmlformats.org/drawingml/2006/picture" xmlns:dgm="http://schemas.openxmlformats.org/drawingml/2006/diagram">
          <a:xfrm>
            <a:off x="519619" y="2948940"/>
            <a:ext cx="2433072" cy="5463276"/>
          </a:xfrm>
        </p:spPr>
        <p:txBody xmlns:c="http://schemas.openxmlformats.org/drawingml/2006/chart" xmlns:pic="http://schemas.openxmlformats.org/drawingml/2006/picture" xmlns:dgm="http://schemas.openxmlformats.org/drawingml/2006/diagram">
          <a:bodyPr/>
          <a:lstStyle>
            <a:lvl1pPr indent="0" marL="0">
              <a:buNone/>
              <a:defRPr sz="1320">
                <a:uFillTx/>
              </a:defRPr>
            </a:lvl1pPr>
            <a:lvl2pPr indent="0" marL="377190">
              <a:buNone/>
              <a:defRPr sz="1155">
                <a:uFillTx/>
              </a:defRPr>
            </a:lvl2pPr>
            <a:lvl3pPr indent="0" marL="754380">
              <a:buNone/>
              <a:defRPr sz="990">
                <a:uFillTx/>
              </a:defRPr>
            </a:lvl3pPr>
            <a:lvl4pPr indent="0" marL="1131570">
              <a:buNone/>
              <a:defRPr sz="825">
                <a:uFillTx/>
              </a:defRPr>
            </a:lvl4pPr>
            <a:lvl5pPr indent="0" marL="1508760">
              <a:buNone/>
              <a:defRPr sz="825">
                <a:uFillTx/>
              </a:defRPr>
            </a:lvl5pPr>
            <a:lvl6pPr indent="0" marL="1885950">
              <a:buNone/>
              <a:defRPr sz="825">
                <a:uFillTx/>
              </a:defRPr>
            </a:lvl6pPr>
            <a:lvl7pPr indent="0" marL="2263140">
              <a:buNone/>
              <a:defRPr sz="825">
                <a:uFillTx/>
              </a:defRPr>
            </a:lvl7pPr>
            <a:lvl8pPr indent="0" marL="2640330">
              <a:buNone/>
              <a:defRPr sz="825">
                <a:uFillTx/>
              </a:defRPr>
            </a:lvl8pPr>
            <a:lvl9pPr indent="0" marL="3017520">
              <a:buNone/>
              <a:defRPr sz="825">
                <a:uFillTx/>
              </a:defRPr>
            </a:lvl9pPr>
          </a:lstStyle>
          <a:p>
            <a:pPr lvl="0"/>
            <a:r>
              <a:rPr lang="en-US" smtClean="0">
                <a:uFillTx/>
              </a:rPr>
              <a:t>Edit Master text styles</a:t>
            </a:r>
          </a:p>
        </p:txBody>
      </p:sp>
      <p:sp>
        <p:nvSpPr>
          <p:cNvPr xmlns:c="http://schemas.openxmlformats.org/drawingml/2006/chart" xmlns:pic="http://schemas.openxmlformats.org/drawingml/2006/picture" xmlns:dgm="http://schemas.openxmlformats.org/drawingml/2006/diagram" id="5" name="Date Placeholder 4"/>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picTx">
  <p:cSld name="Picture with Caption">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519619" y="655320"/>
            <a:ext cx="2433072" cy="2293620"/>
          </a:xfrm>
        </p:spPr>
        <p:txBody xmlns:c="http://schemas.openxmlformats.org/drawingml/2006/chart" xmlns:pic="http://schemas.openxmlformats.org/drawingml/2006/picture" xmlns:dgm="http://schemas.openxmlformats.org/drawingml/2006/diagram">
          <a:bodyPr anchor="b"/>
          <a:lstStyle>
            <a:lvl1pPr>
              <a:defRPr sz="2640">
                <a:uFillTx/>
              </a:defRPr>
            </a:lvl1p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Picture Placeholder 2"/>
          <p:cNvSpPr xmlns:c="http://schemas.openxmlformats.org/drawingml/2006/chart" xmlns:pic="http://schemas.openxmlformats.org/drawingml/2006/picture" xmlns:dgm="http://schemas.openxmlformats.org/drawingml/2006/diagram">
            <a:spLocks noChangeAspect="1" noGrp="1"/>
          </p:cNvSpPr>
          <p:nvPr>
            <p:ph idx="1" type="pic"/>
          </p:nvPr>
        </p:nvSpPr>
        <p:spPr xmlns:c="http://schemas.openxmlformats.org/drawingml/2006/chart" xmlns:pic="http://schemas.openxmlformats.org/drawingml/2006/picture" xmlns:dgm="http://schemas.openxmlformats.org/drawingml/2006/diagram">
          <a:xfrm>
            <a:off x="3207097" y="1415311"/>
            <a:ext cx="3819049" cy="6985529"/>
          </a:xfrm>
        </p:spPr>
        <p:txBody xmlns:c="http://schemas.openxmlformats.org/drawingml/2006/chart" xmlns:pic="http://schemas.openxmlformats.org/drawingml/2006/picture" xmlns:dgm="http://schemas.openxmlformats.org/drawingml/2006/diagram">
          <a:bodyPr anchor="t"/>
          <a:lstStyle>
            <a:lvl1pPr indent="0" marL="0">
              <a:buNone/>
              <a:defRPr sz="2640">
                <a:uFillTx/>
              </a:defRPr>
            </a:lvl1pPr>
            <a:lvl2pPr indent="0" marL="377190">
              <a:buNone/>
              <a:defRPr sz="2310">
                <a:uFillTx/>
              </a:defRPr>
            </a:lvl2pPr>
            <a:lvl3pPr indent="0" marL="754380">
              <a:buNone/>
              <a:defRPr sz="1980">
                <a:uFillTx/>
              </a:defRPr>
            </a:lvl3pPr>
            <a:lvl4pPr indent="0" marL="1131570">
              <a:buNone/>
              <a:defRPr sz="1650">
                <a:uFillTx/>
              </a:defRPr>
            </a:lvl4pPr>
            <a:lvl5pPr indent="0" marL="1508760">
              <a:buNone/>
              <a:defRPr sz="1650">
                <a:uFillTx/>
              </a:defRPr>
            </a:lvl5pPr>
            <a:lvl6pPr indent="0" marL="1885950">
              <a:buNone/>
              <a:defRPr sz="1650">
                <a:uFillTx/>
              </a:defRPr>
            </a:lvl6pPr>
            <a:lvl7pPr indent="0" marL="2263140">
              <a:buNone/>
              <a:defRPr sz="1650">
                <a:uFillTx/>
              </a:defRPr>
            </a:lvl7pPr>
            <a:lvl8pPr indent="0" marL="2640330">
              <a:buNone/>
              <a:defRPr sz="1650">
                <a:uFillTx/>
              </a:defRPr>
            </a:lvl8pPr>
            <a:lvl9pPr indent="0" marL="3017520">
              <a:buNone/>
              <a:defRPr sz="1650">
                <a:uFillTx/>
              </a:defRPr>
            </a:lvl9pPr>
          </a:lstStyle>
          <a:p>
            <a:r>
              <a:rPr lang="en-US" smtClean="0">
                <a:uFillTx/>
              </a:rPr>
              <a:t>Click icon to add picture</a:t>
            </a:r>
            <a:endParaRPr dirty="0" lang="en-US">
              <a:uFillTx/>
            </a:endParaRPr>
          </a:p>
        </p:txBody>
      </p:sp>
      <p:sp>
        <p:nvSpPr>
          <p:cNvPr xmlns:c="http://schemas.openxmlformats.org/drawingml/2006/chart" xmlns:pic="http://schemas.openxmlformats.org/drawingml/2006/picture" xmlns:dgm="http://schemas.openxmlformats.org/drawingml/2006/diagram" id="4" name="Text Placeholder 3"/>
          <p:cNvSpPr xmlns:c="http://schemas.openxmlformats.org/drawingml/2006/chart" xmlns:pic="http://schemas.openxmlformats.org/drawingml/2006/picture" xmlns:dgm="http://schemas.openxmlformats.org/drawingml/2006/diagram">
            <a:spLocks noGrp="1"/>
          </p:cNvSpPr>
          <p:nvPr>
            <p:ph idx="2" sz="half" type="body"/>
          </p:nvPr>
        </p:nvSpPr>
        <p:spPr xmlns:c="http://schemas.openxmlformats.org/drawingml/2006/chart" xmlns:pic="http://schemas.openxmlformats.org/drawingml/2006/picture" xmlns:dgm="http://schemas.openxmlformats.org/drawingml/2006/diagram">
          <a:xfrm>
            <a:off x="519619" y="2948940"/>
            <a:ext cx="2433072" cy="5463276"/>
          </a:xfrm>
        </p:spPr>
        <p:txBody xmlns:c="http://schemas.openxmlformats.org/drawingml/2006/chart" xmlns:pic="http://schemas.openxmlformats.org/drawingml/2006/picture" xmlns:dgm="http://schemas.openxmlformats.org/drawingml/2006/diagram">
          <a:bodyPr/>
          <a:lstStyle>
            <a:lvl1pPr indent="0" marL="0">
              <a:buNone/>
              <a:defRPr sz="1320">
                <a:uFillTx/>
              </a:defRPr>
            </a:lvl1pPr>
            <a:lvl2pPr indent="0" marL="377190">
              <a:buNone/>
              <a:defRPr sz="1155">
                <a:uFillTx/>
              </a:defRPr>
            </a:lvl2pPr>
            <a:lvl3pPr indent="0" marL="754380">
              <a:buNone/>
              <a:defRPr sz="990">
                <a:uFillTx/>
              </a:defRPr>
            </a:lvl3pPr>
            <a:lvl4pPr indent="0" marL="1131570">
              <a:buNone/>
              <a:defRPr sz="825">
                <a:uFillTx/>
              </a:defRPr>
            </a:lvl4pPr>
            <a:lvl5pPr indent="0" marL="1508760">
              <a:buNone/>
              <a:defRPr sz="825">
                <a:uFillTx/>
              </a:defRPr>
            </a:lvl5pPr>
            <a:lvl6pPr indent="0" marL="1885950">
              <a:buNone/>
              <a:defRPr sz="825">
                <a:uFillTx/>
              </a:defRPr>
            </a:lvl6pPr>
            <a:lvl7pPr indent="0" marL="2263140">
              <a:buNone/>
              <a:defRPr sz="825">
                <a:uFillTx/>
              </a:defRPr>
            </a:lvl7pPr>
            <a:lvl8pPr indent="0" marL="2640330">
              <a:buNone/>
              <a:defRPr sz="825">
                <a:uFillTx/>
              </a:defRPr>
            </a:lvl8pPr>
            <a:lvl9pPr indent="0" marL="3017520">
              <a:buNone/>
              <a:defRPr sz="825">
                <a:uFillTx/>
              </a:defRPr>
            </a:lvl9pPr>
          </a:lstStyle>
          <a:p>
            <a:pPr lvl="0"/>
            <a:r>
              <a:rPr lang="en-US" smtClean="0">
                <a:uFillTx/>
              </a:rPr>
              <a:t>Edit Master text styles</a:t>
            </a:r>
          </a:p>
        </p:txBody>
      </p:sp>
      <p:sp>
        <p:nvSpPr>
          <p:cNvPr xmlns:c="http://schemas.openxmlformats.org/drawingml/2006/chart" xmlns:pic="http://schemas.openxmlformats.org/drawingml/2006/picture" xmlns:dgm="http://schemas.openxmlformats.org/drawingml/2006/diagram" id="5" name="Date Placeholder 4"/>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F178BBE9-B65C-4385-8118-33DDEBA95BA2}" type="slidenum">
              <a:rPr lang="en-US" smtClean="0">
                <a:uFillTx/>
              </a:r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slideLayouts/slideLayout6.xml" Type="http://schemas.openxmlformats.org/officeDocument/2006/relationships/slideLayout"></Relationship><Relationship Id="rId7" Target="../slideLayouts/slideLayout7.xml" Type="http://schemas.openxmlformats.org/officeDocument/2006/relationships/slideLayout"></Relationship><Relationship Id="rId8" Target="../slideLayouts/slideLayout8.xml" Type="http://schemas.openxmlformats.org/officeDocument/2006/relationships/slideLayout"></Relationship><Relationship Id="rId9" Target="../slideLayouts/slideLayout9.xml" Type="http://schemas.openxmlformats.org/officeDocument/2006/relationships/slideLayout"></Relationship><Relationship Id="rId10" Target="../slideLayouts/slideLayout10.xml" Type="http://schemas.openxmlformats.org/officeDocument/2006/relationships/slideLayout"></Relationship><Relationship Id="rId11" Target="../slideLayouts/slideLayout11.xml" Type="http://schemas.openxmlformats.org/officeDocument/2006/relationships/slideLayout"></Relationship><Relationship Id="rId12" Target="../theme/theme1.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Ref xmlns:c="http://schemas.openxmlformats.org/drawingml/2006/chart" xmlns:pic="http://schemas.openxmlformats.org/drawingml/2006/picture" xmlns:dgm="http://schemas.openxmlformats.org/drawingml/2006/diagram" idx="1001">
        <a:schemeClr val="bg1"/>
      </p:bgRef>
    </p:bg>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Placeholder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518636" y="523348"/>
            <a:ext cx="6506528" cy="1899974"/>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normAutofit/>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Text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a:xfrm>
            <a:off x="518636" y="2616729"/>
            <a:ext cx="6506528" cy="6236918"/>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normAutofit/>
          </a:bodyPr>
          <a:lstStyle/>
          <a:p>
            <a:pPr lvl="0"/>
            <a:r>
              <a:rPr lang="en-US" smtClean="0">
                <a:uFillTx/>
              </a:rPr>
              <a:t>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2" sz="half" type="dt"/>
          </p:nvPr>
        </p:nvSpPr>
        <p:spPr xmlns:c="http://schemas.openxmlformats.org/drawingml/2006/chart" xmlns:pic="http://schemas.openxmlformats.org/drawingml/2006/picture" xmlns:dgm="http://schemas.openxmlformats.org/drawingml/2006/diagram">
          <a:xfrm>
            <a:off x="518636" y="9110770"/>
            <a:ext cx="1697355" cy="523346"/>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lstStyle>
            <a:lvl1pPr algn="l">
              <a:defRPr sz="990">
                <a:solidFill>
                  <a:schemeClr val="tx1">
                    <a:tint val="75000"/>
                  </a:schemeClr>
                </a:solidFill>
                <a:uFillTx/>
              </a:defRPr>
            </a:lvl1pPr>
          </a:lstStyle>
          <a:p>
            <a:fld id="{8216FBFB-2AB4-40CC-BF62-2BE53AE8E203}" type="datetimeFigureOut">
              <a:rPr lang="en-US" smtClean="0">
                <a:uFillTx/>
              </a:rPr>
              <a:t>5/26/2017</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3" sz="quarter" type="ftr"/>
          </p:nvPr>
        </p:nvSpPr>
        <p:spPr xmlns:c="http://schemas.openxmlformats.org/drawingml/2006/chart" xmlns:pic="http://schemas.openxmlformats.org/drawingml/2006/picture" xmlns:dgm="http://schemas.openxmlformats.org/drawingml/2006/diagram">
          <a:xfrm>
            <a:off x="2498884" y="9110770"/>
            <a:ext cx="2546033" cy="523346"/>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lstStyle>
            <a:lvl1pPr algn="ctr">
              <a:defRPr sz="990">
                <a:solidFill>
                  <a:schemeClr val="tx1">
                    <a:tint val="75000"/>
                  </a:schemeClr>
                </a:solidFill>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4" sz="quarter" type="sldNum"/>
          </p:nvPr>
        </p:nvSpPr>
        <p:spPr xmlns:c="http://schemas.openxmlformats.org/drawingml/2006/chart" xmlns:pic="http://schemas.openxmlformats.org/drawingml/2006/picture" xmlns:dgm="http://schemas.openxmlformats.org/drawingml/2006/diagram">
          <a:xfrm>
            <a:off x="5327809" y="9110770"/>
            <a:ext cx="1697355" cy="523346"/>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lstStyle>
            <a:lvl1pPr algn="r">
              <a:defRPr sz="990">
                <a:solidFill>
                  <a:schemeClr val="tx1">
                    <a:tint val="75000"/>
                  </a:schemeClr>
                </a:solidFill>
                <a:uFillTx/>
              </a:defRPr>
            </a:lvl1pPr>
          </a:lstStyle>
          <a:p>
            <a:fld id="{F178BBE9-B65C-4385-8118-33DDEBA95BA2}" type="slidenum">
              <a:rPr lang="en-US" smtClean="0">
                <a:uFillTx/>
              </a:rPr>
              <a:t>‹#›</a:t>
            </a:fld>
            <a:endParaRPr lang="en-US">
              <a:uFillTx/>
            </a:endParaRPr>
          </a:p>
        </p:txBody>
      </p:sp>
    </p:spTree>
  </p:cSld>
  <p:clrMap xmlns:c="http://schemas.openxmlformats.org/drawingml/2006/chart" xmlns:pic="http://schemas.openxmlformats.org/drawingml/2006/picture" xmlns:dgm="http://schemas.openxmlformats.org/drawingml/2006/diagram" accent1="accent1" accent2="accent2" accent3="accent3" accent4="accent4" accent5="accent5" accent6="accent6" bg1="lt1" bg2="lt2" folHlink="folHlink" hlink="hlink" tx1="dk1" tx2="dk2"/>
  <p:sldLayoutIdLst>
    <p:sldLayoutId r:id="rId1" id="2147483661"/>
    <p:sldLayoutId r:id="rId2" id="2147483662"/>
    <p:sldLayoutId r:id="rId3" id="2147483663"/>
    <p:sldLayoutId r:id="rId4" id="2147483664"/>
    <p:sldLayoutId r:id="rId5" id="2147483665"/>
    <p:sldLayoutId r:id="rId6" id="2147483666"/>
    <p:sldLayoutId r:id="rId7" id="2147483667"/>
    <p:sldLayoutId r:id="rId8" id="2147483668"/>
    <p:sldLayoutId r:id="rId9" id="2147483669"/>
    <p:sldLayoutId r:id="rId10" id="2147483670"/>
    <p:sldLayoutId r:id="rId11" id="2147483671"/>
  </p:sldLayoutIdLst>
  <p:txStyles>
    <p:titleStyle xmlns:c="http://schemas.openxmlformats.org/drawingml/2006/chart" xmlns:pic="http://schemas.openxmlformats.org/drawingml/2006/picture" xmlns:dgm="http://schemas.openxmlformats.org/drawingml/2006/diagram">
      <a:lvl1pPr algn="l" defTabSz="754380" eaLnBrk="1" hangingPunct="1" latinLnBrk="0" rtl="0">
        <a:lnSpc>
          <a:spcPct val="90000"/>
        </a:lnSpc>
        <a:spcBef>
          <a:spcPct val="0"/>
        </a:spcBef>
        <a:buNone/>
        <a:defRPr kern="1200" sz="3630">
          <a:solidFill>
            <a:schemeClr val="tx1"/>
          </a:solidFill>
          <a:uFillTx/>
          <a:latin typeface="+mj-lt"/>
          <a:ea typeface="+mj-ea"/>
          <a:cs typeface="+mj-cs"/>
        </a:defRPr>
      </a:lvl1pPr>
    </p:titleStyle>
    <p:bodyStyle xmlns:c="http://schemas.openxmlformats.org/drawingml/2006/chart" xmlns:pic="http://schemas.openxmlformats.org/drawingml/2006/picture" xmlns:dgm="http://schemas.openxmlformats.org/drawingml/2006/diagram">
      <a:lvl1pPr algn="l" defTabSz="754380" eaLnBrk="1" hangingPunct="1" indent="-188595" latinLnBrk="0" marL="188595" rtl="0">
        <a:lnSpc>
          <a:spcPct val="90000"/>
        </a:lnSpc>
        <a:spcBef>
          <a:spcPts val="825"/>
        </a:spcBef>
        <a:buFont charset="0" panose="020B0604020202020204" pitchFamily="34" typeface="Arial"/>
        <a:buChar char="•"/>
        <a:defRPr kern="1200" sz="2310">
          <a:solidFill>
            <a:schemeClr val="tx1"/>
          </a:solidFill>
          <a:uFillTx/>
          <a:latin typeface="+mn-lt"/>
          <a:ea typeface="+mn-ea"/>
          <a:cs typeface="+mn-cs"/>
        </a:defRPr>
      </a:lvl1pPr>
      <a:lvl2pPr algn="l" defTabSz="754380" eaLnBrk="1" hangingPunct="1" indent="-188595" latinLnBrk="0" marL="565785" rtl="0">
        <a:lnSpc>
          <a:spcPct val="90000"/>
        </a:lnSpc>
        <a:spcBef>
          <a:spcPts val="413"/>
        </a:spcBef>
        <a:buFont charset="0" panose="020B0604020202020204" pitchFamily="34" typeface="Arial"/>
        <a:buChar char="•"/>
        <a:defRPr kern="1200" sz="1980">
          <a:solidFill>
            <a:schemeClr val="tx1"/>
          </a:solidFill>
          <a:uFillTx/>
          <a:latin typeface="+mn-lt"/>
          <a:ea typeface="+mn-ea"/>
          <a:cs typeface="+mn-cs"/>
        </a:defRPr>
      </a:lvl2pPr>
      <a:lvl3pPr algn="l" defTabSz="754380" eaLnBrk="1" hangingPunct="1" indent="-188595" latinLnBrk="0" marL="942975" rtl="0">
        <a:lnSpc>
          <a:spcPct val="90000"/>
        </a:lnSpc>
        <a:spcBef>
          <a:spcPts val="413"/>
        </a:spcBef>
        <a:buFont charset="0" panose="020B0604020202020204" pitchFamily="34" typeface="Arial"/>
        <a:buChar char="•"/>
        <a:defRPr kern="1200" sz="1650">
          <a:solidFill>
            <a:schemeClr val="tx1"/>
          </a:solidFill>
          <a:uFillTx/>
          <a:latin typeface="+mn-lt"/>
          <a:ea typeface="+mn-ea"/>
          <a:cs typeface="+mn-cs"/>
        </a:defRPr>
      </a:lvl3pPr>
      <a:lvl4pPr algn="l" defTabSz="754380" eaLnBrk="1" hangingPunct="1" indent="-188595" latinLnBrk="0" marL="1320165" rtl="0">
        <a:lnSpc>
          <a:spcPct val="90000"/>
        </a:lnSpc>
        <a:spcBef>
          <a:spcPts val="413"/>
        </a:spcBef>
        <a:buFont charset="0" panose="020B0604020202020204" pitchFamily="34" typeface="Arial"/>
        <a:buChar char="•"/>
        <a:defRPr kern="1200" sz="1485">
          <a:solidFill>
            <a:schemeClr val="tx1"/>
          </a:solidFill>
          <a:uFillTx/>
          <a:latin typeface="+mn-lt"/>
          <a:ea typeface="+mn-ea"/>
          <a:cs typeface="+mn-cs"/>
        </a:defRPr>
      </a:lvl4pPr>
      <a:lvl5pPr algn="l" defTabSz="754380" eaLnBrk="1" hangingPunct="1" indent="-188595" latinLnBrk="0" marL="1697355" rtl="0">
        <a:lnSpc>
          <a:spcPct val="90000"/>
        </a:lnSpc>
        <a:spcBef>
          <a:spcPts val="413"/>
        </a:spcBef>
        <a:buFont charset="0" panose="020B0604020202020204" pitchFamily="34" typeface="Arial"/>
        <a:buChar char="•"/>
        <a:defRPr kern="1200" sz="1485">
          <a:solidFill>
            <a:schemeClr val="tx1"/>
          </a:solidFill>
          <a:uFillTx/>
          <a:latin typeface="+mn-lt"/>
          <a:ea typeface="+mn-ea"/>
          <a:cs typeface="+mn-cs"/>
        </a:defRPr>
      </a:lvl5pPr>
      <a:lvl6pPr algn="l" defTabSz="754380" eaLnBrk="1" hangingPunct="1" indent="-188595" latinLnBrk="0" marL="2074545" rtl="0">
        <a:lnSpc>
          <a:spcPct val="90000"/>
        </a:lnSpc>
        <a:spcBef>
          <a:spcPts val="413"/>
        </a:spcBef>
        <a:buFont charset="0" panose="020B0604020202020204" pitchFamily="34" typeface="Arial"/>
        <a:buChar char="•"/>
        <a:defRPr kern="1200" sz="1485">
          <a:solidFill>
            <a:schemeClr val="tx1"/>
          </a:solidFill>
          <a:uFillTx/>
          <a:latin typeface="+mn-lt"/>
          <a:ea typeface="+mn-ea"/>
          <a:cs typeface="+mn-cs"/>
        </a:defRPr>
      </a:lvl6pPr>
      <a:lvl7pPr algn="l" defTabSz="754380" eaLnBrk="1" hangingPunct="1" indent="-188595" latinLnBrk="0" marL="2451735" rtl="0">
        <a:lnSpc>
          <a:spcPct val="90000"/>
        </a:lnSpc>
        <a:spcBef>
          <a:spcPts val="413"/>
        </a:spcBef>
        <a:buFont charset="0" panose="020B0604020202020204" pitchFamily="34" typeface="Arial"/>
        <a:buChar char="•"/>
        <a:defRPr kern="1200" sz="1485">
          <a:solidFill>
            <a:schemeClr val="tx1"/>
          </a:solidFill>
          <a:uFillTx/>
          <a:latin typeface="+mn-lt"/>
          <a:ea typeface="+mn-ea"/>
          <a:cs typeface="+mn-cs"/>
        </a:defRPr>
      </a:lvl7pPr>
      <a:lvl8pPr algn="l" defTabSz="754380" eaLnBrk="1" hangingPunct="1" indent="-188595" latinLnBrk="0" marL="2828925" rtl="0">
        <a:lnSpc>
          <a:spcPct val="90000"/>
        </a:lnSpc>
        <a:spcBef>
          <a:spcPts val="413"/>
        </a:spcBef>
        <a:buFont charset="0" panose="020B0604020202020204" pitchFamily="34" typeface="Arial"/>
        <a:buChar char="•"/>
        <a:defRPr kern="1200" sz="1485">
          <a:solidFill>
            <a:schemeClr val="tx1"/>
          </a:solidFill>
          <a:uFillTx/>
          <a:latin typeface="+mn-lt"/>
          <a:ea typeface="+mn-ea"/>
          <a:cs typeface="+mn-cs"/>
        </a:defRPr>
      </a:lvl8pPr>
      <a:lvl9pPr algn="l" defTabSz="754380" eaLnBrk="1" hangingPunct="1" indent="-188595" latinLnBrk="0" marL="3206115" rtl="0">
        <a:lnSpc>
          <a:spcPct val="90000"/>
        </a:lnSpc>
        <a:spcBef>
          <a:spcPts val="413"/>
        </a:spcBef>
        <a:buFont charset="0" panose="020B0604020202020204" pitchFamily="34" typeface="Arial"/>
        <a:buChar char="•"/>
        <a:defRPr kern="1200" sz="1485">
          <a:solidFill>
            <a:schemeClr val="tx1"/>
          </a:solidFill>
          <a:uFillTx/>
          <a:latin typeface="+mn-lt"/>
          <a:ea typeface="+mn-ea"/>
          <a:cs typeface="+mn-cs"/>
        </a:defRPr>
      </a:lvl9pPr>
    </p:bodyStyle>
    <p:otherStyle xmlns:c="http://schemas.openxmlformats.org/drawingml/2006/chart" xmlns:pic="http://schemas.openxmlformats.org/drawingml/2006/picture" xmlns:dgm="http://schemas.openxmlformats.org/drawingml/2006/diagram">
      <a:defPPr>
        <a:defRPr lang="en-US">
          <a:uFillTx/>
        </a:defRPr>
      </a:defPPr>
      <a:lvl1pPr algn="l" defTabSz="754380" eaLnBrk="1" hangingPunct="1" latinLnBrk="0" marL="0" rtl="0">
        <a:defRPr kern="1200" sz="1485">
          <a:solidFill>
            <a:schemeClr val="tx1"/>
          </a:solidFill>
          <a:uFillTx/>
          <a:latin typeface="+mn-lt"/>
          <a:ea typeface="+mn-ea"/>
          <a:cs typeface="+mn-cs"/>
        </a:defRPr>
      </a:lvl1pPr>
      <a:lvl2pPr algn="l" defTabSz="754380" eaLnBrk="1" hangingPunct="1" latinLnBrk="0" marL="377190" rtl="0">
        <a:defRPr kern="1200" sz="1485">
          <a:solidFill>
            <a:schemeClr val="tx1"/>
          </a:solidFill>
          <a:uFillTx/>
          <a:latin typeface="+mn-lt"/>
          <a:ea typeface="+mn-ea"/>
          <a:cs typeface="+mn-cs"/>
        </a:defRPr>
      </a:lvl2pPr>
      <a:lvl3pPr algn="l" defTabSz="754380" eaLnBrk="1" hangingPunct="1" latinLnBrk="0" marL="754380" rtl="0">
        <a:defRPr kern="1200" sz="1485">
          <a:solidFill>
            <a:schemeClr val="tx1"/>
          </a:solidFill>
          <a:uFillTx/>
          <a:latin typeface="+mn-lt"/>
          <a:ea typeface="+mn-ea"/>
          <a:cs typeface="+mn-cs"/>
        </a:defRPr>
      </a:lvl3pPr>
      <a:lvl4pPr algn="l" defTabSz="754380" eaLnBrk="1" hangingPunct="1" latinLnBrk="0" marL="1131570" rtl="0">
        <a:defRPr kern="1200" sz="1485">
          <a:solidFill>
            <a:schemeClr val="tx1"/>
          </a:solidFill>
          <a:uFillTx/>
          <a:latin typeface="+mn-lt"/>
          <a:ea typeface="+mn-ea"/>
          <a:cs typeface="+mn-cs"/>
        </a:defRPr>
      </a:lvl4pPr>
      <a:lvl5pPr algn="l" defTabSz="754380" eaLnBrk="1" hangingPunct="1" latinLnBrk="0" marL="1508760" rtl="0">
        <a:defRPr kern="1200" sz="1485">
          <a:solidFill>
            <a:schemeClr val="tx1"/>
          </a:solidFill>
          <a:uFillTx/>
          <a:latin typeface="+mn-lt"/>
          <a:ea typeface="+mn-ea"/>
          <a:cs typeface="+mn-cs"/>
        </a:defRPr>
      </a:lvl5pPr>
      <a:lvl6pPr algn="l" defTabSz="754380" eaLnBrk="1" hangingPunct="1" latinLnBrk="0" marL="1885950" rtl="0">
        <a:defRPr kern="1200" sz="1485">
          <a:solidFill>
            <a:schemeClr val="tx1"/>
          </a:solidFill>
          <a:uFillTx/>
          <a:latin typeface="+mn-lt"/>
          <a:ea typeface="+mn-ea"/>
          <a:cs typeface="+mn-cs"/>
        </a:defRPr>
      </a:lvl6pPr>
      <a:lvl7pPr algn="l" defTabSz="754380" eaLnBrk="1" hangingPunct="1" latinLnBrk="0" marL="2263140" rtl="0">
        <a:defRPr kern="1200" sz="1485">
          <a:solidFill>
            <a:schemeClr val="tx1"/>
          </a:solidFill>
          <a:uFillTx/>
          <a:latin typeface="+mn-lt"/>
          <a:ea typeface="+mn-ea"/>
          <a:cs typeface="+mn-cs"/>
        </a:defRPr>
      </a:lvl7pPr>
      <a:lvl8pPr algn="l" defTabSz="754380" eaLnBrk="1" hangingPunct="1" latinLnBrk="0" marL="2640330" rtl="0">
        <a:defRPr kern="1200" sz="1485">
          <a:solidFill>
            <a:schemeClr val="tx1"/>
          </a:solidFill>
          <a:uFillTx/>
          <a:latin typeface="+mn-lt"/>
          <a:ea typeface="+mn-ea"/>
          <a:cs typeface="+mn-cs"/>
        </a:defRPr>
      </a:lvl8pPr>
      <a:lvl9pPr algn="l" defTabSz="754380" eaLnBrk="1" hangingPunct="1" latinLnBrk="0" marL="3017520" rtl="0">
        <a:defRPr kern="1200" sz="1485">
          <a:solidFill>
            <a:schemeClr val="tx1"/>
          </a:solidFill>
          <a:uFillTx/>
          <a:latin typeface="+mn-lt"/>
          <a:ea typeface="+mn-ea"/>
          <a:cs typeface="+mn-cs"/>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 Id="rId2" Target="../media/image1.png" Type="http://schemas.openxmlformats.org/officeDocument/2006/relationships/image"></Relationship><Relationship Id="rId3" Target="../media/image2.png" Type="http://schemas.openxmlformats.org/officeDocument/2006/relationships/image"></Relationship><Relationship Id="rId4" Target="../media/image3.png" Type="http://schemas.openxmlformats.org/officeDocument/2006/relationships/image"></Relationship><Relationship Id="rId5" Target="../media/image4.png" Type="http://schemas.openxmlformats.org/officeDocument/2006/relationships/image"></Relationship><Relationship Id="rId6" Target="../media/image5.png" Type="http://schemas.openxmlformats.org/officeDocument/2006/relationships/image"></Relationship></Relationships>
</file>

<file path=ppt/slides/_rels/slide2.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4.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6.png" Type="http://schemas.openxmlformats.org/officeDocument/2006/relationships/image"></Relationship></Relationships>
</file>

<file path=ppt/slides/_rels/slide5.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6.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7.png" Type="http://schemas.openxmlformats.org/officeDocument/2006/relationships/image"></Relationship></Relationships>
</file>

<file path=ppt/slides/_rels/slide7.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8.png" Type="http://schemas.openxmlformats.org/officeDocument/2006/relationships/image"></Relationship><Relationship Id="rId3" Target="../media/image9.png" Type="http://schemas.openxmlformats.org/officeDocument/2006/relationships/image"></Relationship><Relationship Id="rId4" Target="../media/image10.png" Type="http://schemas.openxmlformats.org/officeDocument/2006/relationships/image"></Relationship></Relationships>
</file>

<file path=ppt/slides/_rels/slide8.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11.png" Type="http://schemas.openxmlformats.org/officeDocument/2006/relationships/image"></Relationship><Relationship Id="rId3" Target="../media/image12.png" Type="http://schemas.openxmlformats.org/officeDocument/2006/relationships/image"></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7" name="Rounded Rectangle 6"/>
          <p:cNvSpPr xmlns:c="http://schemas.openxmlformats.org/drawingml/2006/chart" xmlns:pic="http://schemas.openxmlformats.org/drawingml/2006/picture" xmlns:dgm="http://schemas.openxmlformats.org/drawingml/2006/diagram">
            <a:spLocks/>
          </p:cNvSpPr>
          <p:nvPr/>
        </p:nvSpPr>
        <p:spPr xmlns:c="http://schemas.openxmlformats.org/drawingml/2006/chart" xmlns:pic="http://schemas.openxmlformats.org/drawingml/2006/picture" xmlns:dgm="http://schemas.openxmlformats.org/drawingml/2006/diagram">
          <a:xfrm>
            <a:off x="139435" y="267285"/>
            <a:ext cx="7244031" cy="9383151"/>
          </a:xfrm>
          <a:prstGeom prst="roundRect">
            <a:avLst/>
          </a:prstGeom>
          <a:solidFill>
            <a:schemeClr val="bg1"/>
          </a:solidFill>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pic="http://schemas.openxmlformats.org/drawingml/2006/picture" xmlns:dgm="http://schemas.openxmlformats.org/drawingml/2006/diagram">
          <a:bodyPr anchor="ctr" rtlCol="0"/>
          <a:lstStyle/>
          <a:p>
            <a:pPr algn="ctr"/>
            <a:endParaRPr dirty="0" lang="en-US">
              <a:uFillTx/>
            </a:endParaRPr>
          </a:p>
        </p:txBody>
      </p:sp>
      <p:sp>
        <p:nvSpPr>
          <p:cNvPr xmlns:c="http://schemas.openxmlformats.org/drawingml/2006/chart" xmlns:pic="http://schemas.openxmlformats.org/drawingml/2006/picture" xmlns:dgm="http://schemas.openxmlformats.org/drawingml/2006/diagram" descr="Image result for cute black line border" id="4" name="AutoShape 4"/>
          <p:cNvSpPr xmlns:c="http://schemas.openxmlformats.org/drawingml/2006/chart" xmlns:pic="http://schemas.openxmlformats.org/drawingml/2006/picture" xmlns:dgm="http://schemas.openxmlformats.org/drawingml/2006/diagram">
            <a:spLocks noChangeArrowheads="1" noChangeAspect="1"/>
          </p:cNvSpPr>
          <p:nvPr/>
        </p:nvSpPr>
        <p:spPr xmlns:c="http://schemas.openxmlformats.org/drawingml/2006/chart" xmlns:pic="http://schemas.openxmlformats.org/drawingml/2006/picture" xmlns:dgm="http://schemas.openxmlformats.org/drawingml/2006/diagram" bwMode="auto">
          <a:xfrm>
            <a:off x="155575" y="-144463"/>
            <a:ext cx="304800" cy="304801"/>
          </a:xfrm>
          <a:prstGeom prst="rect">
            <a:avLst/>
          </a:prstGeom>
          <a:noFill/>
        </p:spPr>
        <p:txBody xmlns:c="http://schemas.openxmlformats.org/drawingml/2006/chart" xmlns:pic="http://schemas.openxmlformats.org/drawingml/2006/picture" xmlns:dgm="http://schemas.openxmlformats.org/drawingml/2006/diagram">
          <a:bodyPr anchor="t" anchorCtr="0" bIns="45720" compatLnSpc="1" lIns="91440" numCol="1" rIns="91440" tIns="45720" vert="horz" wrap="square">
            <a:prstTxWarp prst="textNoShape">
              <a:avLst/>
            </a:prstTxWarp>
          </a:bodyPr>
          <a:lstStyle/>
          <a:p>
            <a:endParaRPr lang="en-US">
              <a:uFillTx/>
            </a:endParaRPr>
          </a:p>
        </p:txBody>
      </p:sp>
      <p:sp>
        <p:nvSpPr>
          <p:cNvPr xmlns:c="http://schemas.openxmlformats.org/drawingml/2006/chart" xmlns:pic="http://schemas.openxmlformats.org/drawingml/2006/picture" xmlns:dgm="http://schemas.openxmlformats.org/drawingml/2006/diagram" id="6" name="TextBox 5"/>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597606" y="498203"/>
            <a:ext cx="6359968" cy="584775"/>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algn="ctr"/>
            <a:r>
              <a:rPr b="1" dirty="0" lang="en-US" smtClean="0" u="sng">
                <a:uFillTx/>
                <a:latin charset="0" panose="020B0503020204020204" pitchFamily="34" typeface="Corbel"/>
              </a:rPr>
              <a:t>Everyday Math Chapter 1 Study Guide</a:t>
            </a:r>
          </a:p>
          <a:p>
            <a:pPr algn="ctr"/>
            <a:endParaRPr dirty="0" lang="en-US" sz="1400">
              <a:uFillTx/>
              <a:latin charset="0" panose="020B0503020204020204" pitchFamily="34" typeface="Corbel"/>
            </a:endParaRPr>
          </a:p>
        </p:txBody>
      </p:sp>
      <p:sp>
        <p:nvSpPr>
          <p:cNvPr xmlns:c="http://schemas.openxmlformats.org/drawingml/2006/chart" xmlns:pic="http://schemas.openxmlformats.org/drawingml/2006/picture" xmlns:dgm="http://schemas.openxmlformats.org/drawingml/2006/diagram" id="8" name="TextBox 7"/>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60375" y="1082978"/>
            <a:ext cx="3257515" cy="523220"/>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1.Find the area of the rectangle.</a:t>
            </a:r>
          </a:p>
          <a:p>
            <a:endParaRPr dirty="0" lang="en-US" sz="1400">
              <a:uFillTx/>
            </a:endParaRPr>
          </a:p>
        </p:txBody>
      </p:sp>
      <p:pic>
        <p:nvPicPr>
          <p:cNvPr xmlns:c="http://schemas.openxmlformats.org/drawingml/2006/chart" xmlns:pic="http://schemas.openxmlformats.org/drawingml/2006/picture" xmlns:dgm="http://schemas.openxmlformats.org/drawingml/2006/diagram" id="9" name="Picture 8"/>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2"/>
          <a:stretch>
            <a:fillRect/>
          </a:stretch>
        </p:blipFill>
        <p:spPr xmlns:c="http://schemas.openxmlformats.org/drawingml/2006/chart" xmlns:pic="http://schemas.openxmlformats.org/drawingml/2006/picture" xmlns:dgm="http://schemas.openxmlformats.org/drawingml/2006/diagram">
          <a:xfrm>
            <a:off x="307975" y="1431291"/>
            <a:ext cx="2838450" cy="990600"/>
          </a:xfrm>
          <a:prstGeom prst="rect">
            <a:avLst/>
          </a:prstGeom>
        </p:spPr>
      </p:pic>
      <p:sp>
        <p:nvSpPr>
          <p:cNvPr xmlns:c="http://schemas.openxmlformats.org/drawingml/2006/chart" xmlns:pic="http://schemas.openxmlformats.org/drawingml/2006/picture" xmlns:dgm="http://schemas.openxmlformats.org/drawingml/2006/diagram" id="10" name="TextBox 9"/>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07975" y="2585538"/>
            <a:ext cx="3208947" cy="181588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2.Solve:</a:t>
            </a:r>
          </a:p>
          <a:p>
            <a:r>
              <a:rPr dirty="0" lang="en-US" smtClean="0" sz="1400">
                <a:uFillTx/>
              </a:rPr>
              <a:t>a</a:t>
            </a:r>
            <a:r>
              <a:rPr dirty="0" lang="en-US" sz="1400">
                <a:uFillTx/>
              </a:rPr>
              <a:t>. 9 </a:t>
            </a:r>
            <a:r>
              <a:rPr dirty="0" lang="en-US" smtClean="0" sz="1400">
                <a:uFillTx/>
              </a:rPr>
              <a:t>* </a:t>
            </a:r>
            <a:r>
              <a:rPr dirty="0" lang="en-US" sz="1400">
                <a:uFillTx/>
              </a:rPr>
              <a:t>(3 </a:t>
            </a:r>
            <a:r>
              <a:rPr dirty="0" lang="en-US" smtClean="0" sz="1400">
                <a:uFillTx/>
              </a:rPr>
              <a:t>+ </a:t>
            </a:r>
            <a:r>
              <a:rPr dirty="0" lang="en-US" sz="1400">
                <a:uFillTx/>
              </a:rPr>
              <a:t>6) = __ </a:t>
            </a:r>
          </a:p>
          <a:p>
            <a:r>
              <a:rPr dirty="0" lang="en-US" sz="1400">
                <a:uFillTx/>
              </a:rPr>
              <a:t> </a:t>
            </a:r>
          </a:p>
          <a:p>
            <a:r>
              <a:rPr dirty="0" lang="en-US" sz="1400">
                <a:uFillTx/>
              </a:rPr>
              <a:t>b. (9 </a:t>
            </a:r>
            <a:r>
              <a:rPr dirty="0" lang="en-US" smtClean="0" sz="1400">
                <a:uFillTx/>
              </a:rPr>
              <a:t>* </a:t>
            </a:r>
            <a:r>
              <a:rPr dirty="0" lang="en-US" sz="1400">
                <a:uFillTx/>
              </a:rPr>
              <a:t>3) </a:t>
            </a:r>
            <a:r>
              <a:rPr dirty="0" lang="en-US" smtClean="0" sz="1400">
                <a:uFillTx/>
              </a:rPr>
              <a:t>+ </a:t>
            </a:r>
            <a:r>
              <a:rPr dirty="0" lang="en-US" sz="1400">
                <a:uFillTx/>
              </a:rPr>
              <a:t>6 = __ </a:t>
            </a:r>
          </a:p>
          <a:p>
            <a:r>
              <a:rPr dirty="0" lang="en-US" sz="1400">
                <a:uFillTx/>
              </a:rPr>
              <a:t> </a:t>
            </a:r>
          </a:p>
          <a:p>
            <a:r>
              <a:rPr dirty="0" lang="en-US" sz="1400">
                <a:uFillTx/>
              </a:rPr>
              <a:t>c. __ = (42 </a:t>
            </a:r>
            <a:r>
              <a:rPr dirty="0" lang="en-US" smtClean="0" sz="1400">
                <a:uFillTx/>
              </a:rPr>
              <a:t>÷ </a:t>
            </a:r>
            <a:r>
              <a:rPr dirty="0" lang="en-US" sz="1400">
                <a:uFillTx/>
              </a:rPr>
              <a:t>2) </a:t>
            </a:r>
            <a:r>
              <a:rPr dirty="0" lang="en-US" smtClean="0" sz="1400">
                <a:uFillTx/>
              </a:rPr>
              <a:t>+ </a:t>
            </a:r>
            <a:r>
              <a:rPr dirty="0" lang="en-US" sz="1400">
                <a:uFillTx/>
              </a:rPr>
              <a:t>4 </a:t>
            </a:r>
          </a:p>
          <a:p>
            <a:r>
              <a:rPr dirty="0" lang="en-US" sz="1400">
                <a:uFillTx/>
              </a:rPr>
              <a:t> </a:t>
            </a:r>
          </a:p>
          <a:p>
            <a:r>
              <a:rPr dirty="0" lang="en-US" sz="1400">
                <a:uFillTx/>
              </a:rPr>
              <a:t>d. __ = 42 </a:t>
            </a:r>
            <a:r>
              <a:rPr dirty="0" lang="en-US" smtClean="0" sz="1400">
                <a:uFillTx/>
              </a:rPr>
              <a:t>÷ </a:t>
            </a:r>
            <a:r>
              <a:rPr dirty="0" lang="en-US" sz="1400">
                <a:uFillTx/>
              </a:rPr>
              <a:t>(2 </a:t>
            </a:r>
            <a:r>
              <a:rPr dirty="0" lang="en-US" smtClean="0" sz="1400">
                <a:uFillTx/>
              </a:rPr>
              <a:t>+ </a:t>
            </a:r>
            <a:r>
              <a:rPr dirty="0" lang="en-US" sz="1400">
                <a:uFillTx/>
              </a:rPr>
              <a:t>4) </a:t>
            </a:r>
          </a:p>
        </p:txBody>
      </p:sp>
      <p:sp>
        <p:nvSpPr>
          <p:cNvPr xmlns:c="http://schemas.openxmlformats.org/drawingml/2006/chart" xmlns:pic="http://schemas.openxmlformats.org/drawingml/2006/picture" xmlns:dgm="http://schemas.openxmlformats.org/drawingml/2006/diagram" id="13" name="TextBox 12"/>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07975" y="4501662"/>
            <a:ext cx="3108465" cy="2031325"/>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algn="ctr"/>
            <a:r>
              <a:rPr dirty="0" lang="en-US" smtClean="0" sz="1400">
                <a:uFillTx/>
              </a:rPr>
              <a:t>3. a</a:t>
            </a:r>
            <a:r>
              <a:rPr dirty="0" lang="en-US" sz="1400">
                <a:uFillTx/>
              </a:rPr>
              <a:t>. Julian filled a box and said its volume was 42 balls. Laura filled the same box and said its volume was 38 cubes. Explain how Julian and Laura cold get different volumes for the same box.</a:t>
            </a:r>
          </a:p>
          <a:p>
            <a:pPr algn="ctr"/>
            <a:r>
              <a:rPr dirty="0" lang="en-US" sz="1400">
                <a:uFillTx/>
              </a:rPr>
              <a:t> </a:t>
            </a:r>
          </a:p>
          <a:p>
            <a:pPr algn="ctr"/>
            <a:r>
              <a:rPr dirty="0" lang="en-US" sz="1400">
                <a:uFillTx/>
              </a:rPr>
              <a:t>b. Are balls or cubes better for measuring the volume of a rectangular prism? Why?</a:t>
            </a:r>
          </a:p>
        </p:txBody>
      </p:sp>
      <p:sp>
        <p:nvSpPr>
          <p:cNvPr xmlns:c="http://schemas.openxmlformats.org/drawingml/2006/chart" xmlns:pic="http://schemas.openxmlformats.org/drawingml/2006/picture" xmlns:dgm="http://schemas.openxmlformats.org/drawingml/2006/diagram" id="14" name="TextBox 13"/>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155575" y="6633229"/>
            <a:ext cx="3605876" cy="523220"/>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4. How many cubes would it take to fill the rectangular prism? What is the volume?</a:t>
            </a:r>
            <a:endParaRPr dirty="0" lang="en-US" sz="1400">
              <a:uFillTx/>
            </a:endParaRPr>
          </a:p>
        </p:txBody>
      </p:sp>
      <p:pic>
        <p:nvPicPr>
          <p:cNvPr xmlns:c="http://schemas.openxmlformats.org/drawingml/2006/chart" xmlns:pic="http://schemas.openxmlformats.org/drawingml/2006/picture" xmlns:dgm="http://schemas.openxmlformats.org/drawingml/2006/diagram" descr="EM4_ENGR_G5_U1_41_A_135.png" id="1036" name="Picture 12"/>
          <p:cNvPicPr xmlns:c="http://schemas.openxmlformats.org/drawingml/2006/chart" xmlns:pic="http://schemas.openxmlformats.org/drawingml/2006/picture" xmlns:dgm="http://schemas.openxmlformats.org/drawingml/2006/diagram">
            <a:picLocks noChangeArrowheads="1" noChangeAspect="1"/>
          </p:cNvPicPr>
          <p:nvPr/>
        </p:nvPicPr>
        <p:blipFill xmlns:c="http://schemas.openxmlformats.org/drawingml/2006/chart" xmlns:pic="http://schemas.openxmlformats.org/drawingml/2006/picture" xmlns:dgm="http://schemas.openxmlformats.org/drawingml/2006/diagram">
          <a:blip r:embed="rId3"/>
          <a:srcRect/>
          <a:stretch>
            <a:fillRect/>
          </a:stretch>
        </p:blipFill>
        <p:spPr xmlns:c="http://schemas.openxmlformats.org/drawingml/2006/chart" xmlns:pic="http://schemas.openxmlformats.org/drawingml/2006/picture" xmlns:dgm="http://schemas.openxmlformats.org/drawingml/2006/diagram" bwMode="auto">
          <a:xfrm>
            <a:off x="1063258" y="7182122"/>
            <a:ext cx="1288055" cy="2206136"/>
          </a:xfrm>
          <a:prstGeom prst="rect">
            <a:avLst/>
          </a:prstGeom>
          <a:noFill/>
        </p:spPr>
      </p:pic>
      <p:sp>
        <p:nvSpPr>
          <p:cNvPr xmlns:c="http://schemas.openxmlformats.org/drawingml/2006/chart" xmlns:pic="http://schemas.openxmlformats.org/drawingml/2006/picture" xmlns:dgm="http://schemas.openxmlformats.org/drawingml/2006/diagram" id="15" name="TextBox 14"/>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717890" y="1082978"/>
            <a:ext cx="3516923" cy="2246769"/>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5. 25 squares with a side length 1/5 inch fit in a 1 inch square.</a:t>
            </a:r>
          </a:p>
          <a:p>
            <a:endParaRPr dirty="0" lang="en-US" smtClean="0" sz="1400">
              <a:uFillTx/>
            </a:endParaRPr>
          </a:p>
          <a:p>
            <a:endParaRPr dirty="0" lang="en-US" sz="1400">
              <a:uFillTx/>
            </a:endParaRPr>
          </a:p>
          <a:p>
            <a:endParaRPr dirty="0" lang="en-US" smtClean="0" sz="1400">
              <a:uFillTx/>
            </a:endParaRPr>
          </a:p>
          <a:p>
            <a:endParaRPr dirty="0" lang="en-US" sz="1400">
              <a:uFillTx/>
            </a:endParaRPr>
          </a:p>
          <a:p>
            <a:endParaRPr dirty="0" lang="en-US" smtClean="0" sz="1400">
              <a:uFillTx/>
            </a:endParaRPr>
          </a:p>
          <a:p>
            <a:endParaRPr dirty="0" lang="en-US" sz="1400">
              <a:uFillTx/>
            </a:endParaRPr>
          </a:p>
          <a:p>
            <a:r>
              <a:rPr dirty="0" lang="en-US" smtClean="0" sz="1400">
                <a:uFillTx/>
              </a:rPr>
              <a:t>How many squares with a side length 1/6 will fit into 1 square inch?</a:t>
            </a:r>
            <a:endParaRPr dirty="0" lang="en-US" sz="1400">
              <a:uFillTx/>
            </a:endParaRPr>
          </a:p>
        </p:txBody>
      </p:sp>
      <p:pic>
        <p:nvPicPr>
          <p:cNvPr xmlns:c="http://schemas.openxmlformats.org/drawingml/2006/chart" xmlns:pic="http://schemas.openxmlformats.org/drawingml/2006/picture" xmlns:dgm="http://schemas.openxmlformats.org/drawingml/2006/diagram" id="18" name="Picture 17"/>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4"/>
          <a:stretch>
            <a:fillRect/>
          </a:stretch>
        </p:blipFill>
        <p:spPr xmlns:c="http://schemas.openxmlformats.org/drawingml/2006/chart" xmlns:pic="http://schemas.openxmlformats.org/drawingml/2006/picture" xmlns:dgm="http://schemas.openxmlformats.org/drawingml/2006/diagram">
          <a:xfrm>
            <a:off x="4566663" y="1587916"/>
            <a:ext cx="1140202" cy="1133333"/>
          </a:xfrm>
          <a:prstGeom prst="rect">
            <a:avLst/>
          </a:prstGeom>
        </p:spPr>
      </p:pic>
      <p:sp>
        <p:nvSpPr>
          <p:cNvPr xmlns:c="http://schemas.openxmlformats.org/drawingml/2006/chart" xmlns:pic="http://schemas.openxmlformats.org/drawingml/2006/picture" xmlns:dgm="http://schemas.openxmlformats.org/drawingml/2006/diagram" id="20" name="TextBox 19"/>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587262" y="3587262"/>
            <a:ext cx="3717890" cy="954107"/>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6.Find the volume of the rectangular prism. Remember to include a unit. Write a number sentence to show how you found the volume.</a:t>
            </a:r>
          </a:p>
          <a:p>
            <a:endParaRPr dirty="0" lang="en-US" sz="1400">
              <a:uFillTx/>
            </a:endParaRPr>
          </a:p>
        </p:txBody>
      </p:sp>
      <p:pic>
        <p:nvPicPr>
          <p:cNvPr xmlns:c="http://schemas.openxmlformats.org/drawingml/2006/chart" xmlns:pic="http://schemas.openxmlformats.org/drawingml/2006/picture" xmlns:dgm="http://schemas.openxmlformats.org/drawingml/2006/diagram" id="22" name="Picture 21"/>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5"/>
          <a:stretch>
            <a:fillRect/>
          </a:stretch>
        </p:blipFill>
        <p:spPr xmlns:c="http://schemas.openxmlformats.org/drawingml/2006/chart" xmlns:pic="http://schemas.openxmlformats.org/drawingml/2006/picture" xmlns:dgm="http://schemas.openxmlformats.org/drawingml/2006/diagram">
          <a:xfrm>
            <a:off x="4921743" y="4397192"/>
            <a:ext cx="1109216" cy="1398814"/>
          </a:xfrm>
          <a:prstGeom prst="rect">
            <a:avLst/>
          </a:prstGeom>
        </p:spPr>
      </p:pic>
      <p:sp>
        <p:nvSpPr>
          <p:cNvPr xmlns:c="http://schemas.openxmlformats.org/drawingml/2006/chart" xmlns:pic="http://schemas.openxmlformats.org/drawingml/2006/picture" xmlns:dgm="http://schemas.openxmlformats.org/drawingml/2006/diagram" id="23" name="TextBox 22"/>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888712" y="6029011"/>
            <a:ext cx="3265714" cy="307777"/>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7. Find the volume of this figure. </a:t>
            </a:r>
            <a:endParaRPr dirty="0" lang="en-US" sz="1400">
              <a:uFillTx/>
            </a:endParaRPr>
          </a:p>
        </p:txBody>
      </p:sp>
      <p:pic>
        <p:nvPicPr>
          <p:cNvPr xmlns:c="http://schemas.openxmlformats.org/drawingml/2006/chart" xmlns:pic="http://schemas.openxmlformats.org/drawingml/2006/picture" xmlns:dgm="http://schemas.openxmlformats.org/drawingml/2006/diagram" id="24" name="Picture 23"/>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6"/>
          <a:stretch>
            <a:fillRect/>
          </a:stretch>
        </p:blipFill>
        <p:spPr xmlns:c="http://schemas.openxmlformats.org/drawingml/2006/chart" xmlns:pic="http://schemas.openxmlformats.org/drawingml/2006/picture" xmlns:dgm="http://schemas.openxmlformats.org/drawingml/2006/diagram">
          <a:xfrm>
            <a:off x="4069301" y="6287000"/>
            <a:ext cx="2130151" cy="1741633"/>
          </a:xfrm>
          <a:prstGeom prst="rect">
            <a:avLst/>
          </a:prstGeom>
        </p:spPr>
      </p:pic>
      <p:sp>
        <p:nvSpPr>
          <p:cNvPr xmlns:c="http://schemas.openxmlformats.org/drawingml/2006/chart" xmlns:pic="http://schemas.openxmlformats.org/drawingml/2006/picture" xmlns:dgm="http://schemas.openxmlformats.org/drawingml/2006/diagram" id="25" name="TextBox 24"/>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2964264" y="8279842"/>
            <a:ext cx="3918857" cy="954107"/>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b="1" dirty="0" i="1" lang="en-US" smtClean="0" sz="1400" u="sng">
                <a:uFillTx/>
              </a:rPr>
              <a:t>Vocabulary: </a:t>
            </a:r>
            <a:r>
              <a:rPr dirty="0" i="1" lang="en-US" smtClean="0" sz="1400">
                <a:uFillTx/>
              </a:rPr>
              <a:t>3-dimensional, area, braces, brackets, conjecture, cubic unit, expressions, grouping symbols, mathematical model, rectangular prism, square units, unit cube, unit squares, volume</a:t>
            </a:r>
            <a:endParaRPr dirty="0" i="1" lang="en-US" sz="1400">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4" name="Rounded Rectangle 3"/>
          <p:cNvSpPr xmlns:c="http://schemas.openxmlformats.org/drawingml/2006/chart" xmlns:pic="http://schemas.openxmlformats.org/drawingml/2006/picture" xmlns:dgm="http://schemas.openxmlformats.org/drawingml/2006/diagram">
            <a:spLocks/>
          </p:cNvSpPr>
          <p:nvPr/>
        </p:nvSpPr>
        <p:spPr xmlns:c="http://schemas.openxmlformats.org/drawingml/2006/chart" xmlns:pic="http://schemas.openxmlformats.org/drawingml/2006/picture" xmlns:dgm="http://schemas.openxmlformats.org/drawingml/2006/diagram">
          <a:xfrm>
            <a:off x="139435" y="267285"/>
            <a:ext cx="7244031" cy="9383151"/>
          </a:xfrm>
          <a:prstGeom prst="roundRect">
            <a:avLst/>
          </a:prstGeom>
          <a:solidFill>
            <a:schemeClr val="bg1"/>
          </a:solidFill>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pic="http://schemas.openxmlformats.org/drawingml/2006/picture" xmlns:dgm="http://schemas.openxmlformats.org/drawingml/2006/diagram">
          <a:bodyPr anchor="ctr" rtlCol="0"/>
          <a:lstStyle/>
          <a:p>
            <a:pPr algn="ctr"/>
            <a:endParaRPr dirty="0" lang="en-US">
              <a:uFillTx/>
            </a:endParaRPr>
          </a:p>
        </p:txBody>
      </p:sp>
      <p:sp>
        <p:nvSpPr>
          <p:cNvPr xmlns:c="http://schemas.openxmlformats.org/drawingml/2006/chart" xmlns:pic="http://schemas.openxmlformats.org/drawingml/2006/picture" xmlns:dgm="http://schemas.openxmlformats.org/drawingml/2006/diagram" id="5" name="TextBox 4"/>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864158" y="482321"/>
            <a:ext cx="5958673" cy="36933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algn="ctr"/>
            <a:r>
              <a:rPr b="1" dirty="0" lang="en-US" u="sng">
                <a:uFillTx/>
                <a:latin charset="0" panose="020B0503020204020204" pitchFamily="34" typeface="Corbel"/>
              </a:rPr>
              <a:t>Everyday Math Chapter </a:t>
            </a:r>
            <a:r>
              <a:rPr b="1" dirty="0" lang="en-US" smtClean="0" u="sng">
                <a:uFillTx/>
                <a:latin charset="0" panose="020B0503020204020204" pitchFamily="34" typeface="Corbel"/>
              </a:rPr>
              <a:t>2 </a:t>
            </a:r>
            <a:r>
              <a:rPr b="1" dirty="0" lang="en-US" u="sng">
                <a:uFillTx/>
                <a:latin charset="0" panose="020B0503020204020204" pitchFamily="34" typeface="Corbel"/>
              </a:rPr>
              <a:t>Study Guide</a:t>
            </a:r>
          </a:p>
        </p:txBody>
      </p:sp>
      <p:sp>
        <p:nvSpPr>
          <p:cNvPr xmlns:c="http://schemas.openxmlformats.org/drawingml/2006/chart" xmlns:pic="http://schemas.openxmlformats.org/drawingml/2006/picture" xmlns:dgm="http://schemas.openxmlformats.org/drawingml/2006/diagram" id="6" name="TextBox 5"/>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03523" y="851653"/>
            <a:ext cx="3404319" cy="2246769"/>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1.Solve </a:t>
            </a:r>
            <a:r>
              <a:rPr dirty="0" lang="en-US" sz="1400">
                <a:uFillTx/>
              </a:rPr>
              <a:t>the following number riddle.</a:t>
            </a:r>
          </a:p>
          <a:p>
            <a:r>
              <a:rPr dirty="0" lang="en-US" sz="1400">
                <a:uFillTx/>
              </a:rPr>
              <a:t> </a:t>
            </a:r>
          </a:p>
          <a:p>
            <a:r>
              <a:rPr dirty="0" lang="en-US" sz="1400">
                <a:uFillTx/>
              </a:rPr>
              <a:t>I am a 5-digit number.</a:t>
            </a:r>
          </a:p>
          <a:p>
            <a:r>
              <a:rPr dirty="0" lang="en-US" sz="1400">
                <a:uFillTx/>
              </a:rPr>
              <a:t>My 9 is worth 9 * 1,000.</a:t>
            </a:r>
          </a:p>
          <a:p>
            <a:r>
              <a:rPr dirty="0" lang="en-US" sz="1400">
                <a:uFillTx/>
              </a:rPr>
              <a:t>My 4 is worth 40.</a:t>
            </a:r>
          </a:p>
          <a:p>
            <a:r>
              <a:rPr dirty="0" lang="en-US" sz="1400">
                <a:uFillTx/>
              </a:rPr>
              <a:t>One of my 1s is worth 1.</a:t>
            </a:r>
          </a:p>
          <a:p>
            <a:r>
              <a:rPr dirty="0" lang="en-US" sz="1400">
                <a:uFillTx/>
              </a:rPr>
              <a:t>The other 1 is worth 100 times as much.</a:t>
            </a:r>
          </a:p>
          <a:p>
            <a:r>
              <a:rPr dirty="0" lang="en-US" sz="1400">
                <a:uFillTx/>
              </a:rPr>
              <a:t>My other digit is a 2.</a:t>
            </a:r>
          </a:p>
          <a:p>
            <a:r>
              <a:rPr dirty="0" lang="en-US" sz="1400">
                <a:uFillTx/>
              </a:rPr>
              <a:t> </a:t>
            </a:r>
          </a:p>
          <a:p>
            <a:r>
              <a:rPr dirty="0" lang="en-US" sz="1400">
                <a:uFillTx/>
              </a:rPr>
              <a:t>What number am I? __ </a:t>
            </a:r>
          </a:p>
        </p:txBody>
      </p:sp>
      <p:sp>
        <p:nvSpPr>
          <p:cNvPr xmlns:c="http://schemas.openxmlformats.org/drawingml/2006/chart" xmlns:pic="http://schemas.openxmlformats.org/drawingml/2006/picture" xmlns:dgm="http://schemas.openxmlformats.org/drawingml/2006/diagram" id="7" name="TextBox 6"/>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03523" y="3111997"/>
            <a:ext cx="3565092" cy="2031325"/>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z="1400">
                <a:uFillTx/>
              </a:rPr>
              <a:t>2</a:t>
            </a:r>
            <a:r>
              <a:rPr dirty="0" lang="en-US" smtClean="0" sz="1400">
                <a:uFillTx/>
              </a:rPr>
              <a:t>. a</a:t>
            </a:r>
            <a:r>
              <a:rPr dirty="0" lang="en-US" sz="1400">
                <a:uFillTx/>
              </a:rPr>
              <a:t>. Aubrey collects paper for recycling. When she has 100 pounds, the recycling center will pick the paper up from her house. Aubrey has 25 boxes of paper that weigh about 5 pounds each. Should she call the recycling center to arrange a pick-up? Explain how you know.</a:t>
            </a:r>
          </a:p>
          <a:p>
            <a:r>
              <a:rPr dirty="0" lang="en-US" sz="1400">
                <a:uFillTx/>
              </a:rPr>
              <a:t> </a:t>
            </a:r>
          </a:p>
          <a:p>
            <a:r>
              <a:rPr dirty="0" lang="en-US" sz="1400">
                <a:uFillTx/>
              </a:rPr>
              <a:t>b. Did you have to find an exact answer to solve Problem a? Explain why or why not.</a:t>
            </a:r>
          </a:p>
        </p:txBody>
      </p:sp>
      <p:sp>
        <p:nvSpPr>
          <p:cNvPr xmlns:c="http://schemas.openxmlformats.org/drawingml/2006/chart" xmlns:pic="http://schemas.openxmlformats.org/drawingml/2006/picture" xmlns:dgm="http://schemas.openxmlformats.org/drawingml/2006/diagram" id="8" name="TextBox 7"/>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03523" y="5225143"/>
            <a:ext cx="3565092" cy="2677656"/>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3. a</a:t>
            </a:r>
            <a:r>
              <a:rPr dirty="0" lang="en-US" sz="1400">
                <a:uFillTx/>
              </a:rPr>
              <a:t>. </a:t>
            </a:r>
            <a:r>
              <a:rPr dirty="0" err="1" lang="en-US" sz="1400">
                <a:uFillTx/>
              </a:rPr>
              <a:t>Dhaval</a:t>
            </a:r>
            <a:r>
              <a:rPr dirty="0" lang="en-US" sz="1400">
                <a:uFillTx/>
              </a:rPr>
              <a:t> and Gavin were playing High-Number Toss. They created the numbers shown below. Write each player’s number in standard notation. Name the player who won the round.</a:t>
            </a:r>
          </a:p>
          <a:p>
            <a:r>
              <a:rPr dirty="0" lang="en-US" sz="1400">
                <a:uFillTx/>
              </a:rPr>
              <a:t> </a:t>
            </a:r>
          </a:p>
          <a:p>
            <a:r>
              <a:rPr dirty="0" err="1" lang="en-US" sz="1400">
                <a:uFillTx/>
              </a:rPr>
              <a:t>Dhaval</a:t>
            </a:r>
            <a:r>
              <a:rPr dirty="0" lang="en-US" sz="1400">
                <a:uFillTx/>
              </a:rPr>
              <a:t>: </a:t>
            </a:r>
            <a:r>
              <a:rPr dirty="0" lang="en-US" smtClean="0" sz="1400">
                <a:uFillTx/>
              </a:rPr>
              <a:t>512 * 10⁵</a:t>
            </a:r>
            <a:endParaRPr dirty="0" lang="en-US" sz="1400">
              <a:uFillTx/>
            </a:endParaRPr>
          </a:p>
          <a:p>
            <a:r>
              <a:rPr dirty="0" lang="en-US" sz="1400">
                <a:uFillTx/>
              </a:rPr>
              <a:t> </a:t>
            </a:r>
          </a:p>
          <a:p>
            <a:r>
              <a:rPr dirty="0" lang="en-US" sz="1400">
                <a:uFillTx/>
              </a:rPr>
              <a:t>Gavin: </a:t>
            </a:r>
            <a:r>
              <a:rPr dirty="0" lang="en-US" smtClean="0" sz="1400">
                <a:uFillTx/>
              </a:rPr>
              <a:t>544 * 10⁴</a:t>
            </a:r>
            <a:endParaRPr dirty="0" lang="en-US" sz="1400">
              <a:uFillTx/>
            </a:endParaRPr>
          </a:p>
          <a:p>
            <a:r>
              <a:rPr dirty="0" lang="en-US" sz="1400">
                <a:uFillTx/>
              </a:rPr>
              <a:t> </a:t>
            </a:r>
          </a:p>
          <a:p>
            <a:r>
              <a:rPr dirty="0" lang="en-US" sz="1400">
                <a:uFillTx/>
              </a:rPr>
              <a:t>b. Explain how you wrote each number in standard notation.</a:t>
            </a:r>
          </a:p>
        </p:txBody>
      </p:sp>
      <p:sp>
        <p:nvSpPr>
          <p:cNvPr xmlns:c="http://schemas.openxmlformats.org/drawingml/2006/chart" xmlns:pic="http://schemas.openxmlformats.org/drawingml/2006/picture" xmlns:dgm="http://schemas.openxmlformats.org/drawingml/2006/diagram" id="11" name="TextBox 10"/>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03523" y="8075520"/>
            <a:ext cx="3404319" cy="1077218"/>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fontAlgn="t"/>
            <a:r>
              <a:rPr dirty="0" lang="en-US" smtClean="0" sz="1400">
                <a:uFillTx/>
              </a:rPr>
              <a:t>4. Write </a:t>
            </a:r>
            <a:r>
              <a:rPr dirty="0" lang="en-US" sz="1400">
                <a:uFillTx/>
              </a:rPr>
              <a:t>the number 491,036 in expanded form.</a:t>
            </a:r>
          </a:p>
          <a:p>
            <a:r>
              <a:rPr dirty="0" lang="en-US">
                <a:uFillTx/>
              </a:rPr>
              <a:t/>
            </a:r>
            <a:br>
              <a:rPr dirty="0" lang="en-US">
                <a:uFillTx/>
              </a:rPr>
            </a:br>
            <a:endParaRPr dirty="0" lang="en-US">
              <a:uFillTx/>
            </a:endParaRPr>
          </a:p>
        </p:txBody>
      </p:sp>
      <p:sp>
        <p:nvSpPr>
          <p:cNvPr xmlns:c="http://schemas.openxmlformats.org/drawingml/2006/chart" xmlns:pic="http://schemas.openxmlformats.org/drawingml/2006/picture" xmlns:dgm="http://schemas.openxmlformats.org/drawingml/2006/diagram" id="12" name="TextBox 11"/>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868615" y="1014884"/>
            <a:ext cx="3305908" cy="181588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z="1400">
                <a:uFillTx/>
              </a:rPr>
              <a:t> </a:t>
            </a:r>
            <a:r>
              <a:rPr dirty="0" lang="en-US" smtClean="0" sz="1400">
                <a:uFillTx/>
              </a:rPr>
              <a:t>5. Write </a:t>
            </a:r>
            <a:r>
              <a:rPr dirty="0" lang="en-US" sz="1400">
                <a:uFillTx/>
              </a:rPr>
              <a:t>an expression with grouping symbols to model the number story. </a:t>
            </a:r>
            <a:endParaRPr dirty="0" lang="en-US" smtClean="0" sz="1400">
              <a:uFillTx/>
            </a:endParaRPr>
          </a:p>
          <a:p>
            <a:r>
              <a:rPr dirty="0" lang="en-US" sz="1400">
                <a:uFillTx/>
              </a:rPr>
              <a:t> </a:t>
            </a:r>
          </a:p>
          <a:p>
            <a:r>
              <a:rPr dirty="0" lang="en-US" sz="1400">
                <a:uFillTx/>
              </a:rPr>
              <a:t>Lydia is putting a small wire fence around her spice garden. The length around her garden is 5 inches short of 14 feet. What is the length around her spice garden in inches</a:t>
            </a:r>
            <a:r>
              <a:rPr dirty="0" lang="en-US" smtClean="0" sz="1400">
                <a:uFillTx/>
              </a:rPr>
              <a:t>? Solve.</a:t>
            </a:r>
            <a:endParaRPr dirty="0" lang="en-US" sz="1400">
              <a:uFillTx/>
            </a:endParaRPr>
          </a:p>
        </p:txBody>
      </p:sp>
      <p:sp>
        <p:nvSpPr>
          <p:cNvPr xmlns:c="http://schemas.openxmlformats.org/drawingml/2006/chart" xmlns:pic="http://schemas.openxmlformats.org/drawingml/2006/picture" xmlns:dgm="http://schemas.openxmlformats.org/drawingml/2006/diagram" id="13" name="TextBox 12"/>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099727" y="2994409"/>
            <a:ext cx="3205425" cy="3600986"/>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6. Create </a:t>
            </a:r>
            <a:r>
              <a:rPr dirty="0" lang="en-US" sz="1400">
                <a:uFillTx/>
              </a:rPr>
              <a:t>a mathematical model for the problem. Then solve the problem and show your work.</a:t>
            </a:r>
          </a:p>
          <a:p>
            <a:r>
              <a:rPr dirty="0" lang="en-US" sz="1400">
                <a:uFillTx/>
              </a:rPr>
              <a:t> </a:t>
            </a:r>
          </a:p>
          <a:p>
            <a:r>
              <a:rPr dirty="0" lang="en-US" sz="1400">
                <a:uFillTx/>
              </a:rPr>
              <a:t>Cora is selling homemade jam at the farmers’ market. She needs to figure out how many boxes to buy to transport the jam to the market. Each box holds 16 jars. She has 72 jars of jam. How many boxes should she buy?</a:t>
            </a:r>
          </a:p>
          <a:p>
            <a:r>
              <a:rPr dirty="0" lang="en-US" sz="1400">
                <a:uFillTx/>
              </a:rPr>
              <a:t> </a:t>
            </a:r>
          </a:p>
          <a:p>
            <a:r>
              <a:rPr dirty="0" lang="en-US" sz="1400">
                <a:uFillTx/>
              </a:rPr>
              <a:t>Quotient:</a:t>
            </a:r>
          </a:p>
          <a:p>
            <a:r>
              <a:rPr dirty="0" lang="en-US" sz="1400">
                <a:uFillTx/>
              </a:rPr>
              <a:t>Remainder:</a:t>
            </a:r>
          </a:p>
          <a:p>
            <a:r>
              <a:rPr dirty="0" lang="en-US" sz="1400">
                <a:uFillTx/>
              </a:rPr>
              <a:t> </a:t>
            </a:r>
          </a:p>
          <a:p>
            <a:r>
              <a:rPr dirty="0" lang="en-US" sz="1400">
                <a:uFillTx/>
              </a:rPr>
              <a:t>What does the remainder represent?</a:t>
            </a:r>
          </a:p>
          <a:p>
            <a:r>
              <a:rPr dirty="0" lang="en-US">
                <a:uFillTx/>
              </a:rPr>
              <a:t> </a:t>
            </a:r>
          </a:p>
        </p:txBody>
      </p:sp>
      <p:sp>
        <p:nvSpPr>
          <p:cNvPr xmlns:c="http://schemas.openxmlformats.org/drawingml/2006/chart" xmlns:pic="http://schemas.openxmlformats.org/drawingml/2006/picture" xmlns:dgm="http://schemas.openxmlformats.org/drawingml/2006/diagram" id="14" name="TextBox 13"/>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032703" y="6449559"/>
            <a:ext cx="3205425" cy="1384995"/>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7.Make an estimate and solve using US traditional multiplication.</a:t>
            </a:r>
          </a:p>
          <a:p>
            <a:r>
              <a:rPr dirty="0" lang="en-US" smtClean="0" sz="1400">
                <a:uFillTx/>
              </a:rPr>
              <a:t>216*8=</a:t>
            </a:r>
          </a:p>
          <a:p>
            <a:endParaRPr dirty="0" lang="en-US" sz="1400">
              <a:uFillTx/>
            </a:endParaRPr>
          </a:p>
          <a:p>
            <a:r>
              <a:rPr dirty="0" lang="en-US" smtClean="0" sz="1400">
                <a:uFillTx/>
              </a:rPr>
              <a:t>8.Make an estimate and solve.</a:t>
            </a:r>
          </a:p>
          <a:p>
            <a:r>
              <a:rPr dirty="0" lang="en-US" smtClean="0" sz="1400">
                <a:uFillTx/>
              </a:rPr>
              <a:t>345/8</a:t>
            </a:r>
            <a:endParaRPr dirty="0" lang="en-US" sz="1400">
              <a:uFillTx/>
            </a:endParaRPr>
          </a:p>
        </p:txBody>
      </p:sp>
      <p:sp>
        <p:nvSpPr>
          <p:cNvPr xmlns:c="http://schemas.openxmlformats.org/drawingml/2006/chart" xmlns:pic="http://schemas.openxmlformats.org/drawingml/2006/picture" xmlns:dgm="http://schemas.openxmlformats.org/drawingml/2006/diagram" id="17" name="TextBox 16"/>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707842" y="7875465"/>
            <a:ext cx="3295859" cy="181588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b="1" dirty="0" i="1" lang="en-US" smtClean="0" sz="1400">
                <a:uFillTx/>
              </a:rPr>
              <a:t>Vocabulary: </a:t>
            </a:r>
            <a:r>
              <a:rPr dirty="0" i="1" lang="en-US" smtClean="0" sz="1400">
                <a:uFillTx/>
              </a:rPr>
              <a:t>algorithm, area model, base, convert, dividend, divisor, estimate, expanded form, exponent, exponential notation, multiple, number model, partial products multiplication, partial quotient, partial-quotients division, place value, power of 10, quotient, remainder, standard notation</a:t>
            </a:r>
            <a:endParaRPr b="1" dirty="0" i="1" lang="en-US" sz="1400">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4" name="Rounded Rectangle 3"/>
          <p:cNvSpPr xmlns:c="http://schemas.openxmlformats.org/drawingml/2006/chart" xmlns:pic="http://schemas.openxmlformats.org/drawingml/2006/picture" xmlns:dgm="http://schemas.openxmlformats.org/drawingml/2006/diagram">
            <a:spLocks/>
          </p:cNvSpPr>
          <p:nvPr/>
        </p:nvSpPr>
        <p:spPr xmlns:c="http://schemas.openxmlformats.org/drawingml/2006/chart" xmlns:pic="http://schemas.openxmlformats.org/drawingml/2006/picture" xmlns:dgm="http://schemas.openxmlformats.org/drawingml/2006/diagram">
          <a:xfrm>
            <a:off x="139435" y="267285"/>
            <a:ext cx="7244031" cy="9383151"/>
          </a:xfrm>
          <a:prstGeom prst="roundRect">
            <a:avLst/>
          </a:prstGeom>
          <a:solidFill>
            <a:schemeClr val="bg1"/>
          </a:solidFill>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pic="http://schemas.openxmlformats.org/drawingml/2006/picture" xmlns:dgm="http://schemas.openxmlformats.org/drawingml/2006/diagram">
          <a:bodyPr anchor="ctr" rtlCol="0"/>
          <a:lstStyle/>
          <a:p>
            <a:pPr algn="ctr"/>
            <a:endParaRPr dirty="0" lang="en-US">
              <a:uFillTx/>
            </a:endParaRPr>
          </a:p>
        </p:txBody>
      </p:sp>
      <p:sp>
        <p:nvSpPr>
          <p:cNvPr xmlns:c="http://schemas.openxmlformats.org/drawingml/2006/chart" xmlns:pic="http://schemas.openxmlformats.org/drawingml/2006/picture" xmlns:dgm="http://schemas.openxmlformats.org/drawingml/2006/diagram" id="5" name="TextBox 4"/>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753626" y="462223"/>
            <a:ext cx="6039060" cy="36933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algn="ctr"/>
            <a:r>
              <a:rPr b="1" dirty="0" lang="en-US" u="sng">
                <a:uFillTx/>
                <a:latin charset="0" panose="020B0503020204020204" pitchFamily="34" typeface="Corbel"/>
              </a:rPr>
              <a:t>Everyday Math Chapter </a:t>
            </a:r>
            <a:r>
              <a:rPr b="1" dirty="0" lang="en-US" smtClean="0" u="sng">
                <a:uFillTx/>
                <a:latin charset="0" panose="020B0503020204020204" pitchFamily="34" typeface="Corbel"/>
              </a:rPr>
              <a:t>3 </a:t>
            </a:r>
            <a:r>
              <a:rPr b="1" dirty="0" lang="en-US" u="sng">
                <a:uFillTx/>
                <a:latin charset="0" panose="020B0503020204020204" pitchFamily="34" typeface="Corbel"/>
              </a:rPr>
              <a:t>Study Guide</a:t>
            </a:r>
            <a:endParaRPr b="1" dirty="0" lang="en-US" u="sng">
              <a:uFillTx/>
              <a:latin charset="0" panose="020B0503020204020204" pitchFamily="34" typeface="Corbel"/>
            </a:endParaRPr>
          </a:p>
        </p:txBody>
      </p:sp>
      <p:sp>
        <p:nvSpPr>
          <p:cNvPr xmlns:c="http://schemas.openxmlformats.org/drawingml/2006/chart" xmlns:pic="http://schemas.openxmlformats.org/drawingml/2006/picture" xmlns:dgm="http://schemas.openxmlformats.org/drawingml/2006/diagram" id="6" name="TextBox 5"/>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241161" y="974690"/>
            <a:ext cx="3577214" cy="8063746"/>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1.Isaac </a:t>
            </a:r>
            <a:r>
              <a:rPr dirty="0" lang="en-US" sz="1400">
                <a:uFillTx/>
              </a:rPr>
              <a:t>has 6 gallons of flower nutrient for his garden. He plans to use the nutrients to feed his flowers for 30 days. If he wants to use the same amount of nutrients every day, how much of the nutrients should he use each day?</a:t>
            </a:r>
          </a:p>
          <a:p>
            <a:r>
              <a:rPr dirty="0" lang="en-US" sz="1400">
                <a:uFillTx/>
              </a:rPr>
              <a:t> </a:t>
            </a:r>
          </a:p>
          <a:p>
            <a:r>
              <a:rPr dirty="0" lang="en-US" sz="1400">
                <a:uFillTx/>
              </a:rPr>
              <a:t>Solution:</a:t>
            </a:r>
          </a:p>
          <a:p>
            <a:r>
              <a:rPr dirty="0" lang="en-US" sz="1400">
                <a:uFillTx/>
              </a:rPr>
              <a:t> </a:t>
            </a:r>
          </a:p>
          <a:p>
            <a:r>
              <a:rPr dirty="0" lang="en-US" sz="1400">
                <a:uFillTx/>
              </a:rPr>
              <a:t>Number model</a:t>
            </a:r>
            <a:r>
              <a:rPr dirty="0" lang="en-US" smtClean="0" sz="1400">
                <a:uFillTx/>
              </a:rPr>
              <a:t>:</a:t>
            </a:r>
          </a:p>
          <a:p>
            <a:endParaRPr dirty="0" lang="en-US" sz="1400">
              <a:uFillTx/>
            </a:endParaRPr>
          </a:p>
          <a:p>
            <a:r>
              <a:rPr dirty="0" lang="en-US" smtClean="0" sz="1400">
                <a:uFillTx/>
              </a:rPr>
              <a:t>2.</a:t>
            </a:r>
            <a:r>
              <a:rPr dirty="0" lang="en-US" sz="1400">
                <a:uFillTx/>
              </a:rPr>
              <a:t> Three writers held a story contest. They received 278 entries. If all three writers wanted to judge an equal number of stories, how many stories should each writer judge?</a:t>
            </a:r>
          </a:p>
          <a:p>
            <a:r>
              <a:rPr dirty="0" lang="en-US" sz="1400">
                <a:uFillTx/>
              </a:rPr>
              <a:t> </a:t>
            </a:r>
          </a:p>
          <a:p>
            <a:r>
              <a:rPr dirty="0" lang="en-US" sz="1400">
                <a:uFillTx/>
              </a:rPr>
              <a:t>Solution:</a:t>
            </a:r>
          </a:p>
          <a:p>
            <a:r>
              <a:rPr dirty="0" lang="en-US" sz="1400">
                <a:uFillTx/>
              </a:rPr>
              <a:t> </a:t>
            </a:r>
          </a:p>
          <a:p>
            <a:r>
              <a:rPr dirty="0" lang="en-US" sz="1400">
                <a:uFillTx/>
              </a:rPr>
              <a:t>Number model:</a:t>
            </a:r>
          </a:p>
          <a:p>
            <a:r>
              <a:rPr dirty="0" lang="en-US" sz="1400">
                <a:uFillTx/>
              </a:rPr>
              <a:t> </a:t>
            </a:r>
          </a:p>
          <a:p>
            <a:r>
              <a:rPr dirty="0" lang="en-US" sz="1400">
                <a:uFillTx/>
              </a:rPr>
              <a:t>Explain what you did with the remainder and why.</a:t>
            </a:r>
          </a:p>
          <a:p>
            <a:r>
              <a:rPr dirty="0" lang="en-US" smtClean="0" sz="1400">
                <a:uFillTx/>
              </a:rPr>
              <a:t> </a:t>
            </a:r>
          </a:p>
          <a:p>
            <a:r>
              <a:rPr dirty="0" lang="en-US" smtClean="0" sz="1400">
                <a:uFillTx/>
              </a:rPr>
              <a:t>3.</a:t>
            </a:r>
            <a:r>
              <a:rPr dirty="0" lang="en-US" sz="1400">
                <a:uFillTx/>
              </a:rPr>
              <a:t> Write a division number story with an answer </a:t>
            </a:r>
            <a:r>
              <a:rPr dirty="0" lang="en-US" smtClean="0" sz="1400">
                <a:uFillTx/>
              </a:rPr>
              <a:t>of 1/5.</a:t>
            </a:r>
          </a:p>
          <a:p>
            <a:endParaRPr dirty="0" lang="en-US" sz="1400">
              <a:uFillTx/>
            </a:endParaRPr>
          </a:p>
          <a:p>
            <a:r>
              <a:rPr dirty="0" lang="en-US" smtClean="0" sz="1400">
                <a:uFillTx/>
              </a:rPr>
              <a:t>4.</a:t>
            </a:r>
            <a:r>
              <a:rPr dirty="0" lang="en-US" sz="1400">
                <a:uFillTx/>
              </a:rPr>
              <a:t> Use division, the Fraction Number </a:t>
            </a:r>
            <a:r>
              <a:rPr dirty="0" lang="en-US" smtClean="0" sz="1400">
                <a:uFillTx/>
              </a:rPr>
              <a:t>Lines, </a:t>
            </a:r>
            <a:r>
              <a:rPr dirty="0" lang="en-US" sz="1400">
                <a:uFillTx/>
              </a:rPr>
              <a:t>or fraction circle pieces to rename the fractions as mixed numbers</a:t>
            </a:r>
            <a:r>
              <a:rPr dirty="0" lang="en-US" smtClean="0" sz="1400">
                <a:uFillTx/>
              </a:rPr>
              <a:t>.</a:t>
            </a:r>
          </a:p>
          <a:p>
            <a:endParaRPr dirty="0" lang="en-US" sz="1400">
              <a:uFillTx/>
            </a:endParaRPr>
          </a:p>
          <a:p>
            <a:r>
              <a:rPr dirty="0" lang="en-US" smtClean="0" sz="1400">
                <a:uFillTx/>
              </a:rPr>
              <a:t>24/7</a:t>
            </a:r>
          </a:p>
          <a:p>
            <a:endParaRPr dirty="0" lang="en-US" sz="1400">
              <a:uFillTx/>
            </a:endParaRPr>
          </a:p>
          <a:p>
            <a:r>
              <a:rPr dirty="0" lang="en-US" smtClean="0" sz="1400">
                <a:uFillTx/>
              </a:rPr>
              <a:t>27/4</a:t>
            </a:r>
          </a:p>
          <a:p>
            <a:endParaRPr dirty="0" lang="en-US" sz="1400">
              <a:uFillTx/>
            </a:endParaRPr>
          </a:p>
          <a:p>
            <a:r>
              <a:rPr dirty="0" lang="en-US" smtClean="0" sz="1400">
                <a:uFillTx/>
              </a:rPr>
              <a:t>5. Fill in the blanks:</a:t>
            </a:r>
          </a:p>
          <a:p>
            <a:r>
              <a:rPr dirty="0" lang="en-US" smtClean="0" sz="1400">
                <a:uFillTx/>
              </a:rPr>
              <a:t>___+ 1/3 &gt; 1</a:t>
            </a:r>
          </a:p>
          <a:p>
            <a:endParaRPr dirty="0" lang="en-US" sz="1400">
              <a:uFillTx/>
            </a:endParaRPr>
          </a:p>
          <a:p>
            <a:r>
              <a:rPr dirty="0" lang="en-US" smtClean="0" sz="1400">
                <a:uFillTx/>
              </a:rPr>
              <a:t>2 ½- ___ &lt; 1</a:t>
            </a:r>
            <a:endParaRPr dirty="0" lang="en-US" sz="1400">
              <a:uFillTx/>
            </a:endParaRPr>
          </a:p>
        </p:txBody>
      </p:sp>
      <p:sp>
        <p:nvSpPr>
          <p:cNvPr xmlns:c="http://schemas.openxmlformats.org/drawingml/2006/chart" xmlns:pic="http://schemas.openxmlformats.org/drawingml/2006/picture" xmlns:dgm="http://schemas.openxmlformats.org/drawingml/2006/diagram" id="9" name="TextBox 8"/>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949002" y="934497"/>
            <a:ext cx="3245618" cy="5693866"/>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6. A baker had 3 ½ pounds of flour. She used 4/5 of a pound to make a loaf of bread. How much flour does she have left?</a:t>
            </a:r>
          </a:p>
          <a:p>
            <a:endParaRPr dirty="0" lang="en-US" sz="1400">
              <a:uFillTx/>
            </a:endParaRPr>
          </a:p>
          <a:p>
            <a:r>
              <a:rPr dirty="0" lang="en-US" smtClean="0" sz="1400">
                <a:uFillTx/>
              </a:rPr>
              <a:t>Number model: </a:t>
            </a:r>
          </a:p>
          <a:p>
            <a:r>
              <a:rPr dirty="0" lang="en-US" smtClean="0" sz="1400">
                <a:uFillTx/>
              </a:rPr>
              <a:t>Estimate:</a:t>
            </a:r>
          </a:p>
          <a:p>
            <a:r>
              <a:rPr dirty="0" lang="en-US" smtClean="0" sz="1400">
                <a:uFillTx/>
              </a:rPr>
              <a:t>Answer:</a:t>
            </a:r>
          </a:p>
          <a:p>
            <a:endParaRPr dirty="0" lang="en-US" sz="1400">
              <a:uFillTx/>
            </a:endParaRPr>
          </a:p>
          <a:p>
            <a:r>
              <a:rPr dirty="0" lang="en-US" smtClean="0" sz="1400">
                <a:uFillTx/>
              </a:rPr>
              <a:t>7. Henry is training to run a mile faster than before. One month he ran a mile in 9 ¼ minutes. One month later he ran a mile in 8 2/4 minutes. Henry told his coach that he ran a mile 1 ¼ minutes faster in the second month. </a:t>
            </a:r>
          </a:p>
          <a:p>
            <a:pPr indent="-342900" marL="342900">
              <a:buAutoNum type="alphaLcPeriod"/>
            </a:pPr>
            <a:r>
              <a:rPr dirty="0" lang="en-US" smtClean="0" sz="1400">
                <a:uFillTx/>
              </a:rPr>
              <a:t>What mistake did Henry make?</a:t>
            </a:r>
          </a:p>
          <a:p>
            <a:pPr indent="-342900" marL="342900">
              <a:buAutoNum type="alphaLcPeriod"/>
            </a:pPr>
            <a:r>
              <a:rPr dirty="0" lang="en-US" smtClean="0" sz="1400">
                <a:uFillTx/>
              </a:rPr>
              <a:t>How much faster did Henry actually run a mile in the second month?</a:t>
            </a:r>
          </a:p>
          <a:p>
            <a:endParaRPr dirty="0" lang="en-US" smtClean="0" sz="1400">
              <a:uFillTx/>
            </a:endParaRPr>
          </a:p>
          <a:p>
            <a:r>
              <a:rPr dirty="0" lang="en-US" smtClean="0" sz="1400">
                <a:uFillTx/>
              </a:rPr>
              <a:t>8. Solve:</a:t>
            </a:r>
          </a:p>
          <a:p>
            <a:r>
              <a:rPr dirty="0" lang="en-US" smtClean="0" sz="1400">
                <a:uFillTx/>
              </a:rPr>
              <a:t>1/8 + 2/24</a:t>
            </a:r>
          </a:p>
          <a:p>
            <a:r>
              <a:rPr dirty="0" lang="en-US" smtClean="0" sz="1400">
                <a:uFillTx/>
              </a:rPr>
              <a:t>3/6 + 1/18</a:t>
            </a:r>
          </a:p>
          <a:p>
            <a:endParaRPr dirty="0" lang="en-US" sz="1400">
              <a:uFillTx/>
            </a:endParaRPr>
          </a:p>
          <a:p>
            <a:r>
              <a:rPr dirty="0" lang="en-US" smtClean="0" sz="1400">
                <a:uFillTx/>
              </a:rPr>
              <a:t>1/5 of 25</a:t>
            </a:r>
          </a:p>
          <a:p>
            <a:r>
              <a:rPr dirty="0" lang="en-US" smtClean="0" sz="1400">
                <a:uFillTx/>
              </a:rPr>
              <a:t>1/7 of 21</a:t>
            </a:r>
          </a:p>
          <a:p>
            <a:r>
              <a:rPr dirty="0" lang="en-US" smtClean="0" sz="1400">
                <a:uFillTx/>
              </a:rPr>
              <a:t>1/3 of 10</a:t>
            </a:r>
            <a:endParaRPr dirty="0" lang="en-US" sz="1400">
              <a:uFillTx/>
            </a:endParaRPr>
          </a:p>
        </p:txBody>
      </p:sp>
      <p:sp>
        <p:nvSpPr>
          <p:cNvPr xmlns:c="http://schemas.openxmlformats.org/drawingml/2006/chart" xmlns:pic="http://schemas.openxmlformats.org/drawingml/2006/picture" xmlns:dgm="http://schemas.openxmlformats.org/drawingml/2006/diagram" id="10" name="TextBox 9"/>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587262" y="7174523"/>
            <a:ext cx="3305907" cy="1169551"/>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b="1" dirty="0" i="1" lang="en-US" smtClean="0" sz="1400">
                <a:uFillTx/>
              </a:rPr>
              <a:t>Vocabulary: </a:t>
            </a:r>
            <a:r>
              <a:rPr dirty="0" i="1" lang="en-US" smtClean="0" sz="1400">
                <a:uFillTx/>
              </a:rPr>
              <a:t>argument, benchmark, compare, denominator, dividend, divisor, equivalent fraction, fraction-of problem, interval, mixed number, model, numerator, quotient, representation</a:t>
            </a:r>
            <a:endParaRPr b="1" dirty="0" i="1" lang="en-US" sz="1400">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4" name="Rounded Rectangle 3"/>
          <p:cNvSpPr xmlns:c="http://schemas.openxmlformats.org/drawingml/2006/chart" xmlns:pic="http://schemas.openxmlformats.org/drawingml/2006/picture" xmlns:dgm="http://schemas.openxmlformats.org/drawingml/2006/diagram">
            <a:spLocks/>
          </p:cNvSpPr>
          <p:nvPr/>
        </p:nvSpPr>
        <p:spPr xmlns:c="http://schemas.openxmlformats.org/drawingml/2006/chart" xmlns:pic="http://schemas.openxmlformats.org/drawingml/2006/picture" xmlns:dgm="http://schemas.openxmlformats.org/drawingml/2006/diagram">
          <a:xfrm>
            <a:off x="139435" y="267285"/>
            <a:ext cx="7244031" cy="9383151"/>
          </a:xfrm>
          <a:prstGeom prst="roundRect">
            <a:avLst/>
          </a:prstGeom>
          <a:solidFill>
            <a:schemeClr val="bg1"/>
          </a:solidFill>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pic="http://schemas.openxmlformats.org/drawingml/2006/picture" xmlns:dgm="http://schemas.openxmlformats.org/drawingml/2006/diagram">
          <a:bodyPr anchor="ctr" rtlCol="0"/>
          <a:lstStyle/>
          <a:p>
            <a:pPr algn="ctr"/>
            <a:endParaRPr dirty="0" lang="en-US">
              <a:uFillTx/>
            </a:endParaRPr>
          </a:p>
        </p:txBody>
      </p:sp>
      <p:sp>
        <p:nvSpPr>
          <p:cNvPr xmlns:c="http://schemas.openxmlformats.org/drawingml/2006/chart" xmlns:pic="http://schemas.openxmlformats.org/drawingml/2006/picture" xmlns:dgm="http://schemas.openxmlformats.org/drawingml/2006/diagram" id="5" name="TextBox 4"/>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753626" y="462223"/>
            <a:ext cx="6039060" cy="36933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algn="ctr"/>
            <a:r>
              <a:rPr b="1" dirty="0" lang="en-US" u="sng">
                <a:uFillTx/>
                <a:latin charset="0" panose="020B0503020204020204" pitchFamily="34" typeface="Corbel"/>
              </a:rPr>
              <a:t>Everyday Math Chapter </a:t>
            </a:r>
            <a:r>
              <a:rPr b="1" dirty="0" lang="en-US" smtClean="0" u="sng">
                <a:uFillTx/>
                <a:latin charset="0" panose="020B0503020204020204" pitchFamily="34" typeface="Corbel"/>
              </a:rPr>
              <a:t>4 </a:t>
            </a:r>
            <a:r>
              <a:rPr b="1" dirty="0" lang="en-US" u="sng">
                <a:uFillTx/>
                <a:latin charset="0" panose="020B0503020204020204" pitchFamily="34" typeface="Corbel"/>
              </a:rPr>
              <a:t>Study Guide</a:t>
            </a:r>
            <a:endParaRPr b="1" dirty="0" lang="en-US" u="sng">
              <a:uFillTx/>
              <a:latin charset="0" panose="020B0503020204020204" pitchFamily="34" typeface="Corbel"/>
            </a:endParaRPr>
          </a:p>
        </p:txBody>
      </p:sp>
      <p:sp>
        <p:nvSpPr>
          <p:cNvPr xmlns:c="http://schemas.openxmlformats.org/drawingml/2006/chart" xmlns:pic="http://schemas.openxmlformats.org/drawingml/2006/picture" xmlns:dgm="http://schemas.openxmlformats.org/drawingml/2006/diagram" id="2" name="TextBox 1"/>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71959" y="1115878"/>
            <a:ext cx="3347634" cy="8494633"/>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1. Write </a:t>
            </a:r>
            <a:r>
              <a:rPr dirty="0" lang="en-US" sz="1400">
                <a:uFillTx/>
              </a:rPr>
              <a:t>the following expressions using numbers.</a:t>
            </a:r>
          </a:p>
          <a:p>
            <a:r>
              <a:rPr dirty="0" lang="en-US" sz="1400">
                <a:uFillTx/>
              </a:rPr>
              <a:t> </a:t>
            </a:r>
          </a:p>
          <a:p>
            <a:r>
              <a:rPr b="1" dirty="0" lang="en-US" sz="1400">
                <a:uFillTx/>
              </a:rPr>
              <a:t>a.</a:t>
            </a:r>
            <a:r>
              <a:rPr dirty="0" lang="en-US" sz="1400">
                <a:uFillTx/>
              </a:rPr>
              <a:t> Subtract ninety-six from one hundred seventy-two and then multiply by four.</a:t>
            </a:r>
          </a:p>
          <a:p>
            <a:r>
              <a:rPr dirty="0" lang="en-US" sz="1400">
                <a:uFillTx/>
              </a:rPr>
              <a:t> </a:t>
            </a:r>
          </a:p>
          <a:p>
            <a:r>
              <a:rPr b="1" dirty="0" lang="en-US" sz="1400">
                <a:uFillTx/>
              </a:rPr>
              <a:t>b.</a:t>
            </a:r>
            <a:r>
              <a:rPr dirty="0" lang="en-US" sz="1400">
                <a:uFillTx/>
              </a:rPr>
              <a:t> Subtract ninety-six from one hundred seventy-two and divide the difference by two. </a:t>
            </a:r>
          </a:p>
          <a:p>
            <a:r>
              <a:rPr dirty="0" lang="en-US" sz="1400">
                <a:uFillTx/>
              </a:rPr>
              <a:t> </a:t>
            </a:r>
          </a:p>
          <a:p>
            <a:r>
              <a:rPr b="1" dirty="0" lang="en-US" sz="1400">
                <a:uFillTx/>
              </a:rPr>
              <a:t>c.</a:t>
            </a:r>
            <a:r>
              <a:rPr dirty="0" lang="en-US" sz="1400">
                <a:uFillTx/>
              </a:rPr>
              <a:t> Multiply the difference of one hundred seventy-two and ninety-six by five</a:t>
            </a:r>
            <a:r>
              <a:rPr dirty="0" lang="en-US" smtClean="0" sz="1400">
                <a:uFillTx/>
              </a:rPr>
              <a:t>.</a:t>
            </a:r>
          </a:p>
          <a:p>
            <a:endParaRPr dirty="0" lang="en-US" sz="1400">
              <a:uFillTx/>
            </a:endParaRPr>
          </a:p>
          <a:p>
            <a:r>
              <a:rPr dirty="0" lang="en-US" smtClean="0" sz="1400">
                <a:uFillTx/>
              </a:rPr>
              <a:t>2. Write the following expressions in order from least to greatest. </a:t>
            </a:r>
          </a:p>
          <a:p>
            <a:r>
              <a:rPr dirty="0" lang="en-US" smtClean="0" sz="1400">
                <a:uFillTx/>
              </a:rPr>
              <a:t>(143-83)*4         (143-83)*2           (143-83)/3</a:t>
            </a:r>
          </a:p>
          <a:p>
            <a:endParaRPr dirty="0" lang="en-US" sz="1400">
              <a:uFillTx/>
            </a:endParaRPr>
          </a:p>
          <a:p>
            <a:r>
              <a:rPr dirty="0" lang="en-US" smtClean="0" sz="1400">
                <a:uFillTx/>
              </a:rPr>
              <a:t>Did you have to evaluate the expressions to order them? Explain.</a:t>
            </a:r>
          </a:p>
          <a:p>
            <a:endParaRPr dirty="0" lang="en-US" sz="1400">
              <a:uFillTx/>
            </a:endParaRPr>
          </a:p>
          <a:p>
            <a:r>
              <a:rPr dirty="0" lang="en-US" smtClean="0" sz="1400">
                <a:uFillTx/>
              </a:rPr>
              <a:t>3.</a:t>
            </a:r>
            <a:r>
              <a:rPr dirty="0" lang="en-US" sz="1400">
                <a:uFillTx/>
              </a:rPr>
              <a:t> a. Franklin is making a footpath in his garden with flagstones. He bought 97 flagstones at the store. He set aside 16 flagstones for another project. He placed 3 flagstones in each row of the footpath. Write an expression that models the number of rows in the footpath. Use grouping symbols in your expression.</a:t>
            </a:r>
          </a:p>
          <a:p>
            <a:r>
              <a:rPr dirty="0" lang="en-US" sz="1400">
                <a:uFillTx/>
              </a:rPr>
              <a:t> </a:t>
            </a:r>
          </a:p>
          <a:p>
            <a:r>
              <a:rPr dirty="0" lang="en-US" sz="1400">
                <a:uFillTx/>
              </a:rPr>
              <a:t>b. Evaluate the expression to find the number of rows in Franklin’s footpath.</a:t>
            </a:r>
          </a:p>
          <a:p>
            <a:endParaRPr dirty="0" lang="en-US" smtClean="0" sz="1400">
              <a:uFillTx/>
            </a:endParaRPr>
          </a:p>
          <a:p>
            <a:r>
              <a:rPr dirty="0" lang="en-US" smtClean="0" sz="1400">
                <a:uFillTx/>
              </a:rPr>
              <a:t>4. </a:t>
            </a:r>
            <a:r>
              <a:rPr dirty="0" err="1" lang="en-US" sz="1400">
                <a:uFillTx/>
              </a:rPr>
              <a:t>Dierdre</a:t>
            </a:r>
            <a:r>
              <a:rPr dirty="0" lang="en-US" sz="1400">
                <a:uFillTx/>
              </a:rPr>
              <a:t> said, “A brick does not have volume because you cannot fill it with unit cubes, </a:t>
            </a:r>
            <a:br>
              <a:rPr dirty="0" lang="en-US" sz="1400">
                <a:uFillTx/>
              </a:rPr>
            </a:br>
            <a:r>
              <a:rPr dirty="0" lang="en-US" sz="1400">
                <a:uFillTx/>
              </a:rPr>
              <a:t>and then count how many unit cubes are in the brick.”</a:t>
            </a:r>
          </a:p>
          <a:p>
            <a:r>
              <a:rPr dirty="0" lang="en-US" sz="1400">
                <a:uFillTx/>
              </a:rPr>
              <a:t>Is </a:t>
            </a:r>
            <a:r>
              <a:rPr dirty="0" err="1" lang="en-US" sz="1400">
                <a:uFillTx/>
              </a:rPr>
              <a:t>Dierdre</a:t>
            </a:r>
            <a:r>
              <a:rPr dirty="0" lang="en-US" sz="1400">
                <a:uFillTx/>
              </a:rPr>
              <a:t> correct? Explain your answer.</a:t>
            </a:r>
          </a:p>
          <a:p>
            <a:endParaRPr dirty="0" lang="en-US" sz="1400">
              <a:uFillTx/>
            </a:endParaRPr>
          </a:p>
        </p:txBody>
      </p:sp>
      <p:sp>
        <p:nvSpPr>
          <p:cNvPr xmlns:c="http://schemas.openxmlformats.org/drawingml/2006/chart" xmlns:pic="http://schemas.openxmlformats.org/drawingml/2006/picture" xmlns:dgm="http://schemas.openxmlformats.org/drawingml/2006/diagram" id="7" name="TextBox 6"/>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719593" y="987972"/>
            <a:ext cx="3511524" cy="1015663"/>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200">
                <a:uFillTx/>
              </a:rPr>
              <a:t>5. The </a:t>
            </a:r>
            <a:r>
              <a:rPr dirty="0" lang="en-US" sz="1200">
                <a:uFillTx/>
              </a:rPr>
              <a:t>rectangular prism below is partially packed with centimeter cubes.</a:t>
            </a:r>
          </a:p>
          <a:p>
            <a:r>
              <a:rPr dirty="0" lang="en-US" sz="1200">
                <a:uFillTx/>
              </a:rPr>
              <a:t>Find the volume of the prism.</a:t>
            </a:r>
          </a:p>
          <a:p>
            <a:r>
              <a:rPr dirty="0" lang="en-US" sz="1200">
                <a:uFillTx/>
              </a:rPr>
              <a:t>Then describe three different strategies you could use to find the volume.</a:t>
            </a:r>
          </a:p>
        </p:txBody>
      </p:sp>
      <p:pic>
        <p:nvPicPr>
          <p:cNvPr xmlns:c="http://schemas.openxmlformats.org/drawingml/2006/chart" xmlns:pic="http://schemas.openxmlformats.org/drawingml/2006/picture" xmlns:dgm="http://schemas.openxmlformats.org/drawingml/2006/diagram" id="8" name="Picture 7"/>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2"/>
          <a:stretch>
            <a:fillRect/>
          </a:stretch>
        </p:blipFill>
        <p:spPr xmlns:c="http://schemas.openxmlformats.org/drawingml/2006/chart" xmlns:pic="http://schemas.openxmlformats.org/drawingml/2006/picture" xmlns:dgm="http://schemas.openxmlformats.org/drawingml/2006/diagram">
          <a:xfrm>
            <a:off x="4528028" y="2003635"/>
            <a:ext cx="1894654" cy="1380762"/>
          </a:xfrm>
          <a:prstGeom prst="rect">
            <a:avLst/>
          </a:prstGeom>
        </p:spPr>
      </p:pic>
      <p:sp>
        <p:nvSpPr>
          <p:cNvPr xmlns:c="http://schemas.openxmlformats.org/drawingml/2006/chart" xmlns:pic="http://schemas.openxmlformats.org/drawingml/2006/picture" xmlns:dgm="http://schemas.openxmlformats.org/drawingml/2006/diagram" id="9" name="TextBox 8"/>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719593" y="3384397"/>
            <a:ext cx="3457961" cy="4708981"/>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200">
                <a:uFillTx/>
              </a:rPr>
              <a:t>6. Make an estimate. Write a number sentence to show how you estimated. Use US traditional multiplication to solve. </a:t>
            </a:r>
          </a:p>
          <a:p>
            <a:r>
              <a:rPr dirty="0" lang="en-US" smtClean="0" sz="1200">
                <a:uFillTx/>
              </a:rPr>
              <a:t>512* 68=</a:t>
            </a:r>
          </a:p>
          <a:p>
            <a:endParaRPr dirty="0" lang="en-US" sz="1200">
              <a:uFillTx/>
            </a:endParaRPr>
          </a:p>
          <a:p>
            <a:r>
              <a:rPr dirty="0" lang="en-US" smtClean="0" sz="1200">
                <a:uFillTx/>
              </a:rPr>
              <a:t>65* 73=</a:t>
            </a:r>
          </a:p>
          <a:p>
            <a:endParaRPr dirty="0" lang="en-US" sz="1200">
              <a:uFillTx/>
            </a:endParaRPr>
          </a:p>
          <a:p>
            <a:r>
              <a:rPr dirty="0" lang="en-US" smtClean="0" sz="1200">
                <a:uFillTx/>
              </a:rPr>
              <a:t>7. </a:t>
            </a:r>
            <a:r>
              <a:rPr dirty="0" lang="en-US" sz="1200">
                <a:uFillTx/>
              </a:rPr>
              <a:t>Vanessa is packing lemons into sacks for sale at a farmers’ market.</a:t>
            </a:r>
          </a:p>
          <a:p>
            <a:r>
              <a:rPr dirty="0" lang="en-US" sz="1200">
                <a:uFillTx/>
              </a:rPr>
              <a:t>She has 83 lemons to put into 15 sacks.</a:t>
            </a:r>
          </a:p>
          <a:p>
            <a:r>
              <a:rPr dirty="0" lang="en-US" sz="1200">
                <a:uFillTx/>
              </a:rPr>
              <a:t>She wants to put the same number of lemons in every sack.</a:t>
            </a:r>
          </a:p>
          <a:p>
            <a:r>
              <a:rPr dirty="0" lang="en-US" sz="1200">
                <a:uFillTx/>
              </a:rPr>
              <a:t>How many lemons should she put in each sack?</a:t>
            </a:r>
          </a:p>
          <a:p>
            <a:endParaRPr dirty="0" lang="en-US" smtClean="0" sz="1200">
              <a:uFillTx/>
            </a:endParaRPr>
          </a:p>
          <a:p>
            <a:r>
              <a:rPr dirty="0" lang="en-US" smtClean="0" sz="1200">
                <a:uFillTx/>
              </a:rPr>
              <a:t>8.</a:t>
            </a:r>
            <a:r>
              <a:rPr dirty="0" lang="en-US" sz="1200">
                <a:uFillTx/>
              </a:rPr>
              <a:t> Carly has 2 cucumbers.</a:t>
            </a:r>
          </a:p>
          <a:p>
            <a:r>
              <a:rPr dirty="0" lang="en-US" sz="1200">
                <a:uFillTx/>
              </a:rPr>
              <a:t>She is making 7 salads for a family dinner.</a:t>
            </a:r>
          </a:p>
          <a:p>
            <a:r>
              <a:rPr dirty="0" lang="en-US" sz="1200">
                <a:uFillTx/>
              </a:rPr>
              <a:t>If she wants to put the same amount of cucumber in every salad, how much cucumber should she put in each salad?</a:t>
            </a:r>
          </a:p>
          <a:p>
            <a:endParaRPr dirty="0" lang="en-US" smtClean="0" sz="1200">
              <a:uFillTx/>
            </a:endParaRPr>
          </a:p>
          <a:p>
            <a:r>
              <a:rPr dirty="0" lang="en-US" smtClean="0" sz="1200">
                <a:uFillTx/>
              </a:rPr>
              <a:t>9. Rewrite each power of 10 in exponential notation, then solve. </a:t>
            </a:r>
          </a:p>
          <a:p>
            <a:r>
              <a:rPr dirty="0" lang="en-US" smtClean="0" sz="1200">
                <a:uFillTx/>
              </a:rPr>
              <a:t>7*100= 7* 10__</a:t>
            </a:r>
          </a:p>
          <a:p>
            <a:r>
              <a:rPr dirty="0" lang="en-US" smtClean="0" sz="1200">
                <a:uFillTx/>
              </a:rPr>
              <a:t>18*100,000= 18* 10__</a:t>
            </a:r>
          </a:p>
          <a:p>
            <a:r>
              <a:rPr dirty="0" lang="en-US" smtClean="0" sz="1200">
                <a:uFillTx/>
              </a:rPr>
              <a:t>29*10,000,000= 29*10__</a:t>
            </a:r>
            <a:endParaRPr dirty="0" lang="en-US" sz="1200">
              <a:uFillTx/>
            </a:endParaRPr>
          </a:p>
        </p:txBody>
      </p:sp>
      <p:sp>
        <p:nvSpPr>
          <p:cNvPr xmlns:c="http://schemas.openxmlformats.org/drawingml/2006/chart" xmlns:pic="http://schemas.openxmlformats.org/drawingml/2006/picture" xmlns:dgm="http://schemas.openxmlformats.org/drawingml/2006/diagram" id="11" name="TextBox 10"/>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719593" y="8093378"/>
            <a:ext cx="3663873" cy="861774"/>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b="1" dirty="0" i="1" lang="en-US" smtClean="0" sz="1000">
                <a:uFillTx/>
              </a:rPr>
              <a:t>Vocabulary: addend, algorithm, column addition, coordinate grid, coordinates, decimal, decimal point, digit, expanded form, extrapolate, hundredths, interpolate, intersect, ordered pair, partial-sums addition, perpendicular, plot, rounding, tenths, thousandths, x-axis, x-coordinate, y-axis, y-coordinate</a:t>
            </a:r>
            <a:endParaRPr b="1" dirty="0" i="1" lang="en-US" sz="1000">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4" name="Rounded Rectangle 3"/>
          <p:cNvSpPr xmlns:c="http://schemas.openxmlformats.org/drawingml/2006/chart" xmlns:pic="http://schemas.openxmlformats.org/drawingml/2006/picture" xmlns:dgm="http://schemas.openxmlformats.org/drawingml/2006/diagram">
            <a:spLocks/>
          </p:cNvSpPr>
          <p:nvPr/>
        </p:nvSpPr>
        <p:spPr xmlns:c="http://schemas.openxmlformats.org/drawingml/2006/chart" xmlns:pic="http://schemas.openxmlformats.org/drawingml/2006/picture" xmlns:dgm="http://schemas.openxmlformats.org/drawingml/2006/diagram">
          <a:xfrm>
            <a:off x="213007" y="267285"/>
            <a:ext cx="7244031" cy="9383151"/>
          </a:xfrm>
          <a:prstGeom prst="roundRect">
            <a:avLst/>
          </a:prstGeom>
          <a:solidFill>
            <a:schemeClr val="bg1"/>
          </a:solidFill>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pic="http://schemas.openxmlformats.org/drawingml/2006/picture" xmlns:dgm="http://schemas.openxmlformats.org/drawingml/2006/diagram">
          <a:bodyPr anchor="ctr" rtlCol="0"/>
          <a:lstStyle/>
          <a:p>
            <a:pPr algn="ctr"/>
            <a:endParaRPr dirty="0" lang="en-US">
              <a:uFillTx/>
            </a:endParaRPr>
          </a:p>
        </p:txBody>
      </p:sp>
      <p:sp>
        <p:nvSpPr>
          <p:cNvPr xmlns:c="http://schemas.openxmlformats.org/drawingml/2006/chart" xmlns:pic="http://schemas.openxmlformats.org/drawingml/2006/picture" xmlns:dgm="http://schemas.openxmlformats.org/drawingml/2006/diagram" id="5" name="TextBox 4"/>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753626" y="462223"/>
            <a:ext cx="6039060" cy="36933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algn="ctr"/>
            <a:r>
              <a:rPr b="1" dirty="0" lang="en-US" u="sng">
                <a:uFillTx/>
                <a:latin charset="0" panose="020B0503020204020204" pitchFamily="34" typeface="Corbel"/>
              </a:rPr>
              <a:t>Everyday Math Chapter </a:t>
            </a:r>
            <a:r>
              <a:rPr b="1" dirty="0" lang="en-US" smtClean="0" u="sng">
                <a:uFillTx/>
                <a:latin charset="0" panose="020B0503020204020204" pitchFamily="34" typeface="Corbel"/>
              </a:rPr>
              <a:t>5 </a:t>
            </a:r>
            <a:r>
              <a:rPr b="1" dirty="0" lang="en-US" u="sng">
                <a:uFillTx/>
                <a:latin charset="0" panose="020B0503020204020204" pitchFamily="34" typeface="Corbel"/>
              </a:rPr>
              <a:t>Study Guide</a:t>
            </a:r>
            <a:endParaRPr b="1" dirty="0" lang="en-US" u="sng">
              <a:uFillTx/>
              <a:latin charset="0" panose="020B0503020204020204" pitchFamily="34" typeface="Corbel"/>
            </a:endParaRPr>
          </a:p>
        </p:txBody>
      </p:sp>
      <p:sp>
        <p:nvSpPr>
          <p:cNvPr xmlns:c="http://schemas.openxmlformats.org/drawingml/2006/chart" xmlns:pic="http://schemas.openxmlformats.org/drawingml/2006/picture" xmlns:dgm="http://schemas.openxmlformats.org/drawingml/2006/diagram" id="2" name="TextBox 1"/>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93986" y="831555"/>
            <a:ext cx="3468414" cy="8063746"/>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1. Find </a:t>
            </a:r>
            <a:r>
              <a:rPr dirty="0" lang="en-US" sz="1400">
                <a:uFillTx/>
              </a:rPr>
              <a:t>a common denominator for the pairs of fractions given.</a:t>
            </a:r>
          </a:p>
          <a:p>
            <a:r>
              <a:rPr dirty="0" lang="en-US" sz="1400">
                <a:uFillTx/>
              </a:rPr>
              <a:t>Rewrite the fractions as equivalent fractions with a common denominator.</a:t>
            </a:r>
          </a:p>
          <a:p>
            <a:r>
              <a:rPr dirty="0" lang="en-US" sz="1400">
                <a:uFillTx/>
              </a:rPr>
              <a:t> </a:t>
            </a:r>
          </a:p>
          <a:p>
            <a:r>
              <a:rPr dirty="0" lang="en-US" sz="1400">
                <a:uFillTx/>
              </a:rPr>
              <a:t>a. 45 and 715</a:t>
            </a:r>
          </a:p>
          <a:p>
            <a:r>
              <a:rPr dirty="0" lang="en-US" sz="1400">
                <a:uFillTx/>
              </a:rPr>
              <a:t> </a:t>
            </a:r>
          </a:p>
          <a:p>
            <a:r>
              <a:rPr dirty="0" lang="en-US" sz="1400">
                <a:uFillTx/>
              </a:rPr>
              <a:t>b. 23 and </a:t>
            </a:r>
            <a:r>
              <a:rPr dirty="0" lang="en-US" smtClean="0" sz="1400">
                <a:uFillTx/>
              </a:rPr>
              <a:t>34</a:t>
            </a:r>
          </a:p>
          <a:p>
            <a:endParaRPr dirty="0" lang="en-US" sz="1400">
              <a:uFillTx/>
            </a:endParaRPr>
          </a:p>
          <a:p>
            <a:r>
              <a:rPr dirty="0" lang="en-US" smtClean="0" sz="1400">
                <a:uFillTx/>
              </a:rPr>
              <a:t>2. Use equivalent fractions to solve.</a:t>
            </a:r>
          </a:p>
          <a:p>
            <a:endParaRPr dirty="0" lang="en-US" sz="1400">
              <a:uFillTx/>
            </a:endParaRPr>
          </a:p>
          <a:p>
            <a:pPr indent="-342900" marL="342900">
              <a:buAutoNum type="alphaLcPeriod"/>
            </a:pPr>
            <a:r>
              <a:rPr dirty="0" lang="en-US" smtClean="0" sz="1400">
                <a:uFillTx/>
              </a:rPr>
              <a:t>4/5 – 7/15</a:t>
            </a:r>
          </a:p>
          <a:p>
            <a:pPr indent="-342900" marL="342900">
              <a:buAutoNum type="alphaLcPeriod"/>
            </a:pPr>
            <a:endParaRPr dirty="0" lang="en-US" sz="1400">
              <a:uFillTx/>
            </a:endParaRPr>
          </a:p>
          <a:p>
            <a:pPr indent="-342900" marL="342900">
              <a:buAutoNum type="alphaLcPeriod"/>
            </a:pPr>
            <a:r>
              <a:rPr dirty="0" lang="en-US" smtClean="0" sz="1400">
                <a:uFillTx/>
              </a:rPr>
              <a:t>2/3 + ¾ </a:t>
            </a:r>
          </a:p>
          <a:p>
            <a:endParaRPr dirty="0" lang="en-US" sz="1400">
              <a:uFillTx/>
            </a:endParaRPr>
          </a:p>
          <a:p>
            <a:r>
              <a:rPr dirty="0" lang="en-US" smtClean="0" sz="1400">
                <a:uFillTx/>
              </a:rPr>
              <a:t>3. Estimate, then solve. Use your estimate to check whether your answer makes sense. </a:t>
            </a:r>
          </a:p>
          <a:p>
            <a:endParaRPr dirty="0" lang="en-US" sz="1400">
              <a:uFillTx/>
            </a:endParaRPr>
          </a:p>
          <a:p>
            <a:r>
              <a:rPr dirty="0" lang="en-US" smtClean="0" sz="1400">
                <a:uFillTx/>
              </a:rPr>
              <a:t>6 4/9 + 4 2/3 </a:t>
            </a:r>
          </a:p>
          <a:p>
            <a:endParaRPr dirty="0" lang="en-US" sz="1400">
              <a:uFillTx/>
            </a:endParaRPr>
          </a:p>
          <a:p>
            <a:r>
              <a:rPr dirty="0" lang="en-US" smtClean="0" sz="1400">
                <a:uFillTx/>
              </a:rPr>
              <a:t>4. Estimate, the solve. Use your estimate to check whether your answer makes sense.</a:t>
            </a:r>
          </a:p>
          <a:p>
            <a:endParaRPr dirty="0" lang="en-US" sz="1400">
              <a:uFillTx/>
            </a:endParaRPr>
          </a:p>
          <a:p>
            <a:r>
              <a:rPr dirty="0" lang="en-US" smtClean="0" sz="1400">
                <a:uFillTx/>
              </a:rPr>
              <a:t>8 6/9 – 2 2/12</a:t>
            </a:r>
          </a:p>
          <a:p>
            <a:endParaRPr dirty="0" lang="en-US" sz="1400">
              <a:uFillTx/>
            </a:endParaRPr>
          </a:p>
          <a:p>
            <a:r>
              <a:rPr dirty="0" lang="en-US" smtClean="0" sz="1400">
                <a:uFillTx/>
              </a:rPr>
              <a:t>5. Jeff walked 3 3/5 miles on Wednesday and 2 2/5 miles on Thursday. How many miles did he walk on Wednesday and Thursday all together?</a:t>
            </a:r>
          </a:p>
          <a:p>
            <a:endParaRPr dirty="0" lang="en-US" sz="1400">
              <a:uFillTx/>
            </a:endParaRPr>
          </a:p>
          <a:p>
            <a:r>
              <a:rPr dirty="0" lang="en-US" smtClean="0" sz="1400">
                <a:uFillTx/>
              </a:rPr>
              <a:t>Number model:</a:t>
            </a:r>
          </a:p>
          <a:p>
            <a:r>
              <a:rPr dirty="0" lang="en-US" smtClean="0" sz="1400">
                <a:uFillTx/>
              </a:rPr>
              <a:t>Estimate: </a:t>
            </a:r>
          </a:p>
          <a:p>
            <a:r>
              <a:rPr dirty="0" lang="en-US" smtClean="0" sz="1400">
                <a:uFillTx/>
              </a:rPr>
              <a:t>Answer:</a:t>
            </a:r>
          </a:p>
          <a:p>
            <a:endParaRPr dirty="0" lang="en-US" sz="1400">
              <a:uFillTx/>
            </a:endParaRPr>
          </a:p>
          <a:p>
            <a:r>
              <a:rPr dirty="0" lang="en-US" smtClean="0" sz="1400">
                <a:uFillTx/>
              </a:rPr>
              <a:t>6. What is 2/8 of 32?</a:t>
            </a:r>
          </a:p>
          <a:p>
            <a:endParaRPr dirty="0" lang="en-US" sz="1400">
              <a:uFillTx/>
            </a:endParaRPr>
          </a:p>
          <a:p>
            <a:r>
              <a:rPr dirty="0" lang="en-US" smtClean="0" sz="1400">
                <a:uFillTx/>
              </a:rPr>
              <a:t>7. What is 5/8 of 32?</a:t>
            </a:r>
          </a:p>
        </p:txBody>
      </p:sp>
      <p:sp>
        <p:nvSpPr>
          <p:cNvPr xmlns:c="http://schemas.openxmlformats.org/drawingml/2006/chart" xmlns:pic="http://schemas.openxmlformats.org/drawingml/2006/picture" xmlns:dgm="http://schemas.openxmlformats.org/drawingml/2006/diagram" id="6" name="TextBox 5"/>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046483" y="914400"/>
            <a:ext cx="3142593" cy="3970318"/>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8. Solve.</a:t>
            </a:r>
          </a:p>
          <a:p>
            <a:r>
              <a:rPr dirty="0" lang="en-US" smtClean="0" sz="1400">
                <a:uFillTx/>
              </a:rPr>
              <a:t>15 * 2/3</a:t>
            </a:r>
          </a:p>
          <a:p>
            <a:endParaRPr dirty="0" lang="en-US" sz="1400">
              <a:uFillTx/>
            </a:endParaRPr>
          </a:p>
          <a:p>
            <a:r>
              <a:rPr dirty="0" lang="en-US" smtClean="0" sz="1400">
                <a:uFillTx/>
              </a:rPr>
              <a:t>9. Solve </a:t>
            </a:r>
          </a:p>
          <a:p>
            <a:r>
              <a:rPr dirty="0" lang="en-US" smtClean="0" sz="1400">
                <a:uFillTx/>
              </a:rPr>
              <a:t>36 * 2/9</a:t>
            </a:r>
          </a:p>
          <a:p>
            <a:endParaRPr dirty="0" lang="en-US" sz="1400">
              <a:uFillTx/>
            </a:endParaRPr>
          </a:p>
          <a:p>
            <a:r>
              <a:rPr dirty="0" lang="en-US" smtClean="0" sz="1400">
                <a:uFillTx/>
              </a:rPr>
              <a:t>10. Look at the problem 27* 5/9.</a:t>
            </a:r>
          </a:p>
          <a:p>
            <a:r>
              <a:rPr dirty="0" lang="en-US" smtClean="0" sz="1400">
                <a:uFillTx/>
              </a:rPr>
              <a:t>Will the product be greater than 27? How do you know?</a:t>
            </a:r>
          </a:p>
          <a:p>
            <a:endParaRPr dirty="0" lang="en-US" sz="1400">
              <a:uFillTx/>
            </a:endParaRPr>
          </a:p>
          <a:p>
            <a:r>
              <a:rPr dirty="0" lang="en-US" smtClean="0" sz="1400">
                <a:uFillTx/>
              </a:rPr>
              <a:t>Will the product be greater than 5/9?</a:t>
            </a:r>
          </a:p>
          <a:p>
            <a:endParaRPr dirty="0" lang="en-US" sz="1400">
              <a:uFillTx/>
            </a:endParaRPr>
          </a:p>
          <a:p>
            <a:r>
              <a:rPr dirty="0" lang="en-US" smtClean="0" sz="1400">
                <a:uFillTx/>
              </a:rPr>
              <a:t>Solve.</a:t>
            </a:r>
          </a:p>
          <a:p>
            <a:endParaRPr dirty="0" lang="en-US" sz="1400">
              <a:uFillTx/>
            </a:endParaRPr>
          </a:p>
          <a:p>
            <a:r>
              <a:rPr dirty="0" lang="en-US" smtClean="0" sz="1400">
                <a:uFillTx/>
              </a:rPr>
              <a:t>11. Use the paper folding method to solve 1/3 of ½. Draw lines in the rectangle to show what you did.</a:t>
            </a:r>
          </a:p>
          <a:p>
            <a:r>
              <a:rPr dirty="0" lang="en-US" smtClean="0" sz="1400">
                <a:uFillTx/>
              </a:rPr>
              <a:t> </a:t>
            </a:r>
            <a:endParaRPr dirty="0" lang="en-US" sz="1400">
              <a:uFillTx/>
            </a:endParaRPr>
          </a:p>
        </p:txBody>
      </p:sp>
      <p:sp>
        <p:nvSpPr>
          <p:cNvPr xmlns:c="http://schemas.openxmlformats.org/drawingml/2006/chart" xmlns:pic="http://schemas.openxmlformats.org/drawingml/2006/picture" xmlns:dgm="http://schemas.openxmlformats.org/drawingml/2006/diagram" id="7" name="Rectangle 6"/>
          <p:cNvSpPr xmlns:c="http://schemas.openxmlformats.org/drawingml/2006/chart" xmlns:pic="http://schemas.openxmlformats.org/drawingml/2006/picture" xmlns:dgm="http://schemas.openxmlformats.org/drawingml/2006/diagram">
            <a:spLocks/>
          </p:cNvSpPr>
          <p:nvPr/>
        </p:nvSpPr>
        <p:spPr xmlns:c="http://schemas.openxmlformats.org/drawingml/2006/chart" xmlns:pic="http://schemas.openxmlformats.org/drawingml/2006/picture" xmlns:dgm="http://schemas.openxmlformats.org/drawingml/2006/diagram">
          <a:xfrm>
            <a:off x="4445876" y="4666593"/>
            <a:ext cx="2346810" cy="1471448"/>
          </a:xfrm>
          <a:prstGeom prst="rect">
            <a:avLst/>
          </a:prstGeom>
          <a:solidFill>
            <a:schemeClr val="bg1"/>
          </a:solidFill>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pic="http://schemas.openxmlformats.org/drawingml/2006/picture" xmlns:dgm="http://schemas.openxmlformats.org/drawingml/2006/diagram">
          <a:bodyPr anchor="ctr" rtlCol="0"/>
          <a:lstStyle/>
          <a:p>
            <a:pPr algn="ctr"/>
            <a:endParaRPr lang="en-US">
              <a:uFillTx/>
            </a:endParaRPr>
          </a:p>
        </p:txBody>
      </p:sp>
      <p:sp>
        <p:nvSpPr>
          <p:cNvPr xmlns:c="http://schemas.openxmlformats.org/drawingml/2006/chart" xmlns:pic="http://schemas.openxmlformats.org/drawingml/2006/picture" xmlns:dgm="http://schemas.openxmlformats.org/drawingml/2006/diagram" id="8" name="TextBox 7"/>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046482" y="6138041"/>
            <a:ext cx="3410555" cy="1661993"/>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endParaRPr dirty="0" lang="en-US" smtClean="0">
              <a:uFillTx/>
            </a:endParaRPr>
          </a:p>
          <a:p>
            <a:r>
              <a:rPr dirty="0" lang="en-US" smtClean="0" sz="1400">
                <a:uFillTx/>
              </a:rPr>
              <a:t>12. Write a number story that matches the expression 4/5 * 25. Then solve. </a:t>
            </a:r>
          </a:p>
          <a:p>
            <a:endParaRPr dirty="0" lang="en-US" sz="1400">
              <a:uFillTx/>
            </a:endParaRPr>
          </a:p>
          <a:p>
            <a:r>
              <a:rPr dirty="0" lang="en-US" smtClean="0" sz="1400">
                <a:uFillTx/>
              </a:rPr>
              <a:t>13. Use the fraction multiplication algorithm to solve.</a:t>
            </a:r>
          </a:p>
          <a:p>
            <a:r>
              <a:rPr dirty="0" lang="en-US" smtClean="0" sz="1400">
                <a:uFillTx/>
              </a:rPr>
              <a:t>2/8 * 4/5</a:t>
            </a:r>
            <a:endParaRPr dirty="0" lang="en-US" sz="1400">
              <a:uFillTx/>
            </a:endParaRPr>
          </a:p>
        </p:txBody>
      </p:sp>
      <p:sp>
        <p:nvSpPr>
          <p:cNvPr xmlns:c="http://schemas.openxmlformats.org/drawingml/2006/chart" xmlns:pic="http://schemas.openxmlformats.org/drawingml/2006/picture" xmlns:dgm="http://schemas.openxmlformats.org/drawingml/2006/diagram" id="9" name="TextBox 8"/>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331779" y="7924800"/>
            <a:ext cx="3636580" cy="1384995"/>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b="1" dirty="0" i="1" lang="en-US" smtClean="0" sz="1400">
                <a:uFillTx/>
              </a:rPr>
              <a:t>Vocabulary: </a:t>
            </a:r>
            <a:r>
              <a:rPr dirty="0" i="1" lang="en-US" smtClean="0" sz="1400">
                <a:uFillTx/>
              </a:rPr>
              <a:t>algorithm, area model, common denominator, dimensions, dividend, divisor, equivalent fraction, factor, factor pair, horizontal, multiple, Multiplicative Identity Property, product, quick common denominator, quotient, unit fraction, vertical</a:t>
            </a:r>
            <a:endParaRPr b="1" dirty="0" i="1" lang="en-US" sz="1400">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4" name="Rounded Rectangle 3"/>
          <p:cNvSpPr xmlns:c="http://schemas.openxmlformats.org/drawingml/2006/chart" xmlns:pic="http://schemas.openxmlformats.org/drawingml/2006/picture" xmlns:dgm="http://schemas.openxmlformats.org/drawingml/2006/diagram">
            <a:spLocks/>
          </p:cNvSpPr>
          <p:nvPr/>
        </p:nvSpPr>
        <p:spPr xmlns:c="http://schemas.openxmlformats.org/drawingml/2006/chart" xmlns:pic="http://schemas.openxmlformats.org/drawingml/2006/picture" xmlns:dgm="http://schemas.openxmlformats.org/drawingml/2006/diagram">
          <a:xfrm>
            <a:off x="151140" y="165100"/>
            <a:ext cx="7244031" cy="9372600"/>
          </a:xfrm>
          <a:prstGeom prst="roundRect">
            <a:avLst/>
          </a:prstGeom>
          <a:solidFill>
            <a:schemeClr val="bg1"/>
          </a:solidFill>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pic="http://schemas.openxmlformats.org/drawingml/2006/picture" xmlns:dgm="http://schemas.openxmlformats.org/drawingml/2006/diagram">
          <a:bodyPr anchor="ctr" rtlCol="0"/>
          <a:lstStyle/>
          <a:p>
            <a:pPr algn="ctr"/>
            <a:endParaRPr dirty="0" lang="en-US">
              <a:uFillTx/>
            </a:endParaRPr>
          </a:p>
        </p:txBody>
      </p:sp>
      <p:sp>
        <p:nvSpPr>
          <p:cNvPr xmlns:c="http://schemas.openxmlformats.org/drawingml/2006/chart" xmlns:pic="http://schemas.openxmlformats.org/drawingml/2006/picture" xmlns:dgm="http://schemas.openxmlformats.org/drawingml/2006/diagram" id="5" name="TextBox 4"/>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753626" y="462223"/>
            <a:ext cx="6039060" cy="36933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algn="ctr"/>
            <a:r>
              <a:rPr b="1" dirty="0" lang="en-US" u="sng">
                <a:uFillTx/>
                <a:latin charset="0" panose="020B0503020204020204" pitchFamily="34" typeface="Corbel"/>
              </a:rPr>
              <a:t>Everyday Math Chapter </a:t>
            </a:r>
            <a:r>
              <a:rPr b="1" dirty="0" lang="en-US" smtClean="0" u="sng">
                <a:uFillTx/>
                <a:latin charset="0" panose="020B0503020204020204" pitchFamily="34" typeface="Corbel"/>
              </a:rPr>
              <a:t>6 </a:t>
            </a:r>
            <a:r>
              <a:rPr b="1" dirty="0" lang="en-US" u="sng">
                <a:uFillTx/>
                <a:latin charset="0" panose="020B0503020204020204" pitchFamily="34" typeface="Corbel"/>
              </a:rPr>
              <a:t>Study Guide</a:t>
            </a:r>
            <a:endParaRPr b="1" dirty="0" lang="en-US" u="sng">
              <a:uFillTx/>
              <a:latin charset="0" panose="020B0503020204020204" pitchFamily="34" typeface="Corbel"/>
            </a:endParaRPr>
          </a:p>
        </p:txBody>
      </p:sp>
      <p:sp>
        <p:nvSpPr>
          <p:cNvPr xmlns:c="http://schemas.openxmlformats.org/drawingml/2006/chart" xmlns:pic="http://schemas.openxmlformats.org/drawingml/2006/picture" xmlns:dgm="http://schemas.openxmlformats.org/drawingml/2006/diagram" id="2" name="TextBox 1"/>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72966" y="831555"/>
            <a:ext cx="3520965" cy="2893100"/>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indent="-342900" marL="342900">
              <a:buAutoNum type="arabicPeriod"/>
            </a:pPr>
            <a:r>
              <a:rPr dirty="0" lang="en-US" smtClean="0" sz="1400">
                <a:uFillTx/>
              </a:rPr>
              <a:t>1.9 * 10¹ =</a:t>
            </a:r>
          </a:p>
          <a:p>
            <a:r>
              <a:rPr dirty="0" lang="en-US" smtClean="0" sz="1400">
                <a:uFillTx/>
              </a:rPr>
              <a:t>2. 1.9 * 10² =</a:t>
            </a:r>
          </a:p>
          <a:p>
            <a:r>
              <a:rPr dirty="0" lang="en-US" smtClean="0" sz="1400">
                <a:uFillTx/>
              </a:rPr>
              <a:t>3. 1.9 * 10³ =</a:t>
            </a:r>
          </a:p>
          <a:p>
            <a:endParaRPr dirty="0" lang="en-US" sz="1400">
              <a:uFillTx/>
            </a:endParaRPr>
          </a:p>
          <a:p>
            <a:r>
              <a:rPr dirty="0" lang="en-US" smtClean="0" sz="1400">
                <a:uFillTx/>
              </a:rPr>
              <a:t>4. 16.5/ 10¹ =</a:t>
            </a:r>
          </a:p>
          <a:p>
            <a:r>
              <a:rPr dirty="0" lang="en-US" smtClean="0" sz="1400">
                <a:uFillTx/>
              </a:rPr>
              <a:t>5. 16.5/ 10² =</a:t>
            </a:r>
          </a:p>
          <a:p>
            <a:r>
              <a:rPr dirty="0" lang="en-US" smtClean="0" sz="1400">
                <a:uFillTx/>
              </a:rPr>
              <a:t>6. 16.5/ 10³ =</a:t>
            </a:r>
          </a:p>
          <a:p>
            <a:endParaRPr dirty="0" lang="en-US" sz="1400">
              <a:uFillTx/>
            </a:endParaRPr>
          </a:p>
          <a:p>
            <a:r>
              <a:rPr dirty="0" lang="en-US" smtClean="0" sz="1400">
                <a:uFillTx/>
              </a:rPr>
              <a:t>7. Convert between centimeters and meters to complete the “What’s My Rule” table. The write  a rule using a power of 10 in exponential notation.</a:t>
            </a:r>
          </a:p>
          <a:p>
            <a:endParaRPr dirty="0" lang="en-US" sz="1400">
              <a:uFillTx/>
            </a:endParaRPr>
          </a:p>
        </p:txBody>
      </p:sp>
      <p:pic>
        <p:nvPicPr>
          <p:cNvPr xmlns:c="http://schemas.openxmlformats.org/drawingml/2006/chart" xmlns:pic="http://schemas.openxmlformats.org/drawingml/2006/picture" xmlns:dgm="http://schemas.openxmlformats.org/drawingml/2006/diagram" id="6" name="Picture 5"/>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2"/>
          <a:stretch>
            <a:fillRect/>
          </a:stretch>
        </p:blipFill>
        <p:spPr xmlns:c="http://schemas.openxmlformats.org/drawingml/2006/chart" xmlns:pic="http://schemas.openxmlformats.org/drawingml/2006/picture" xmlns:dgm="http://schemas.openxmlformats.org/drawingml/2006/diagram">
          <a:xfrm>
            <a:off x="1049228" y="3495512"/>
            <a:ext cx="1638807" cy="2579468"/>
          </a:xfrm>
          <a:prstGeom prst="rect">
            <a:avLst/>
          </a:prstGeom>
        </p:spPr>
      </p:pic>
      <p:sp>
        <p:nvSpPr>
          <p:cNvPr xmlns:c="http://schemas.openxmlformats.org/drawingml/2006/chart" xmlns:pic="http://schemas.openxmlformats.org/drawingml/2006/picture" xmlns:dgm="http://schemas.openxmlformats.org/drawingml/2006/diagram" id="8" name="TextBox 7"/>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557048" y="6169572"/>
            <a:ext cx="3541986" cy="2523768"/>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8. Alvaro </a:t>
            </a:r>
            <a:r>
              <a:rPr dirty="0" lang="en-US" sz="1400">
                <a:uFillTx/>
              </a:rPr>
              <a:t>is putting down flooring in his bathroom. He has a sheet of flooring that is 2.8 meters long. He cuts off 9 centimeters from the end to make it fit. How long is the piece of flooring Alvaro puts in his bathroom?</a:t>
            </a:r>
          </a:p>
          <a:p>
            <a:r>
              <a:rPr dirty="0" lang="en-US">
                <a:uFillTx/>
              </a:rPr>
              <a:t> </a:t>
            </a:r>
            <a:endParaRPr dirty="0" lang="en-US" smtClean="0">
              <a:uFillTx/>
            </a:endParaRPr>
          </a:p>
          <a:p>
            <a:r>
              <a:rPr dirty="0" lang="en-US" smtClean="0" sz="1400">
                <a:uFillTx/>
              </a:rPr>
              <a:t>9. Use estimation to place the decimal point in each product. </a:t>
            </a:r>
          </a:p>
          <a:p>
            <a:endParaRPr dirty="0" lang="en-US" sz="1400">
              <a:uFillTx/>
            </a:endParaRPr>
          </a:p>
          <a:p>
            <a:pPr indent="-342900" marL="342900">
              <a:buAutoNum type="alphaLcPeriod"/>
            </a:pPr>
            <a:r>
              <a:rPr dirty="0" lang="en-US" smtClean="0" sz="1400">
                <a:uFillTx/>
              </a:rPr>
              <a:t>61.2 * 5.3 = 3 2 4 3 6</a:t>
            </a:r>
          </a:p>
          <a:p>
            <a:pPr indent="-342900" marL="342900">
              <a:buAutoNum type="alphaLcPeriod"/>
            </a:pPr>
            <a:r>
              <a:rPr dirty="0" lang="en-US" smtClean="0" sz="1400">
                <a:uFillTx/>
              </a:rPr>
              <a:t>3.14* 19.1= 5 9 9 7 4</a:t>
            </a:r>
            <a:endParaRPr dirty="0" lang="en-US" sz="1400">
              <a:uFillTx/>
            </a:endParaRPr>
          </a:p>
        </p:txBody>
      </p:sp>
      <p:sp>
        <p:nvSpPr>
          <p:cNvPr xmlns:c="http://schemas.openxmlformats.org/drawingml/2006/chart" xmlns:pic="http://schemas.openxmlformats.org/drawingml/2006/picture" xmlns:dgm="http://schemas.openxmlformats.org/drawingml/2006/diagram" id="10" name="TextBox 9"/>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876833" y="926147"/>
            <a:ext cx="3549869" cy="7417415"/>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10. Solve.</a:t>
            </a:r>
          </a:p>
          <a:p>
            <a:r>
              <a:rPr dirty="0" lang="en-US" smtClean="0" sz="1400">
                <a:uFillTx/>
              </a:rPr>
              <a:t>18.2 * 5.9 =</a:t>
            </a:r>
          </a:p>
          <a:p>
            <a:endParaRPr dirty="0" lang="en-US" sz="1400">
              <a:uFillTx/>
            </a:endParaRPr>
          </a:p>
          <a:p>
            <a:r>
              <a:rPr dirty="0" lang="en-US" smtClean="0" sz="1400">
                <a:uFillTx/>
              </a:rPr>
              <a:t>61.4 * 58.8 =</a:t>
            </a:r>
          </a:p>
          <a:p>
            <a:endParaRPr dirty="0" lang="en-US" sz="1400">
              <a:uFillTx/>
            </a:endParaRPr>
          </a:p>
          <a:p>
            <a:r>
              <a:rPr dirty="0" lang="en-US" smtClean="0" sz="1400">
                <a:uFillTx/>
              </a:rPr>
              <a:t>11. Make an estimate, then divide as if the dividend were a whole number. Use your estimate to place the decimal point in your answer. </a:t>
            </a:r>
          </a:p>
          <a:p>
            <a:endParaRPr dirty="0" lang="en-US" sz="1400">
              <a:uFillTx/>
            </a:endParaRPr>
          </a:p>
          <a:p>
            <a:r>
              <a:rPr dirty="0" lang="en-US" smtClean="0" sz="1400">
                <a:uFillTx/>
              </a:rPr>
              <a:t>7.84/ 4 =</a:t>
            </a:r>
          </a:p>
          <a:p>
            <a:endParaRPr dirty="0" lang="en-US" sz="1400">
              <a:uFillTx/>
            </a:endParaRPr>
          </a:p>
          <a:p>
            <a:r>
              <a:rPr dirty="0" lang="en-US" smtClean="0" sz="1400">
                <a:uFillTx/>
              </a:rPr>
              <a:t>12. Write an equivalent problem that has a whole-number divisor. Then solve the equivalent problem and complete the number sentence. </a:t>
            </a:r>
          </a:p>
          <a:p>
            <a:endParaRPr dirty="0" lang="en-US" sz="1400">
              <a:uFillTx/>
            </a:endParaRPr>
          </a:p>
          <a:p>
            <a:r>
              <a:rPr dirty="0" lang="en-US" smtClean="0" sz="1400">
                <a:uFillTx/>
              </a:rPr>
              <a:t>3.5/ 0.7= </a:t>
            </a:r>
          </a:p>
          <a:p>
            <a:endParaRPr dirty="0" lang="en-US" sz="1400">
              <a:uFillTx/>
            </a:endParaRPr>
          </a:p>
          <a:p>
            <a:r>
              <a:rPr dirty="0" lang="en-US" smtClean="0" sz="1400">
                <a:uFillTx/>
              </a:rPr>
              <a:t>13. A rectangular one-story house covers an area of 1,800 square feet. The ceilings are 7 feet high. What is the volume of the interior of the house? </a:t>
            </a:r>
            <a:endParaRPr dirty="0" lang="en-US" sz="1400">
              <a:uFillTx/>
            </a:endParaRPr>
          </a:p>
          <a:p>
            <a:r>
              <a:rPr dirty="0" lang="en-US" smtClean="0" sz="1400">
                <a:uFillTx/>
              </a:rPr>
              <a:t>Number model:</a:t>
            </a:r>
          </a:p>
          <a:p>
            <a:endParaRPr dirty="0" lang="en-US" sz="1400">
              <a:uFillTx/>
            </a:endParaRPr>
          </a:p>
          <a:p>
            <a:r>
              <a:rPr dirty="0" lang="en-US" smtClean="0" sz="1400">
                <a:uFillTx/>
              </a:rPr>
              <a:t>The owners added a second floor to the house. The second floor is 40 feet long and 20 feet wide with ceilings that are 7 feet tall. What is the volume of the interior of the second floor?</a:t>
            </a:r>
          </a:p>
          <a:p>
            <a:endParaRPr dirty="0" lang="en-US" sz="1400">
              <a:uFillTx/>
            </a:endParaRPr>
          </a:p>
          <a:p>
            <a:r>
              <a:rPr dirty="0" lang="en-US" smtClean="0" sz="1400">
                <a:uFillTx/>
              </a:rPr>
              <a:t>Number model:</a:t>
            </a:r>
          </a:p>
          <a:p>
            <a:endParaRPr dirty="0" lang="en-US" smtClean="0" sz="1400">
              <a:uFillTx/>
            </a:endParaRPr>
          </a:p>
          <a:p>
            <a:endParaRPr dirty="0" lang="en-US" sz="1400">
              <a:uFillTx/>
            </a:endParaRPr>
          </a:p>
        </p:txBody>
      </p:sp>
      <p:sp>
        <p:nvSpPr>
          <p:cNvPr xmlns:c="http://schemas.openxmlformats.org/drawingml/2006/chart" xmlns:pic="http://schemas.openxmlformats.org/drawingml/2006/picture" xmlns:dgm="http://schemas.openxmlformats.org/drawingml/2006/diagram" id="11" name="TextBox 10"/>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707563" y="8416341"/>
            <a:ext cx="3085123" cy="553998"/>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b="1" dirty="0" i="1" lang="en-US" smtClean="0" sz="1000">
                <a:uFillTx/>
              </a:rPr>
              <a:t>Vocabulary: base, data point, data set, displacement method, equivalent problem, exponent, exponential notation, line plot, metric system, power of 10, scale</a:t>
            </a:r>
            <a:endParaRPr b="1" dirty="0" i="1" lang="en-US" sz="1000">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4" name="Rounded Rectangle 3"/>
          <p:cNvSpPr xmlns:c="http://schemas.openxmlformats.org/drawingml/2006/chart" xmlns:pic="http://schemas.openxmlformats.org/drawingml/2006/picture" xmlns:dgm="http://schemas.openxmlformats.org/drawingml/2006/diagram">
            <a:spLocks/>
          </p:cNvSpPr>
          <p:nvPr/>
        </p:nvSpPr>
        <p:spPr xmlns:c="http://schemas.openxmlformats.org/drawingml/2006/chart" xmlns:pic="http://schemas.openxmlformats.org/drawingml/2006/picture" xmlns:dgm="http://schemas.openxmlformats.org/drawingml/2006/diagram">
          <a:xfrm>
            <a:off x="139435" y="267285"/>
            <a:ext cx="7244031" cy="9383151"/>
          </a:xfrm>
          <a:prstGeom prst="roundRect">
            <a:avLst/>
          </a:prstGeom>
          <a:solidFill>
            <a:schemeClr val="bg1"/>
          </a:solidFill>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pic="http://schemas.openxmlformats.org/drawingml/2006/picture" xmlns:dgm="http://schemas.openxmlformats.org/drawingml/2006/diagram">
          <a:bodyPr anchor="ctr" rtlCol="0"/>
          <a:lstStyle/>
          <a:p>
            <a:pPr algn="ctr"/>
            <a:endParaRPr dirty="0" lang="en-US">
              <a:uFillTx/>
            </a:endParaRPr>
          </a:p>
        </p:txBody>
      </p:sp>
      <p:sp>
        <p:nvSpPr>
          <p:cNvPr xmlns:c="http://schemas.openxmlformats.org/drawingml/2006/chart" xmlns:pic="http://schemas.openxmlformats.org/drawingml/2006/picture" xmlns:dgm="http://schemas.openxmlformats.org/drawingml/2006/diagram" id="5" name="TextBox 4"/>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753626" y="462223"/>
            <a:ext cx="6039060" cy="36933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algn="ctr"/>
            <a:r>
              <a:rPr b="1" dirty="0" lang="en-US" u="sng">
                <a:uFillTx/>
                <a:latin charset="0" panose="020B0503020204020204" pitchFamily="34" typeface="Corbel"/>
              </a:rPr>
              <a:t>Everyday Math Chapter 7</a:t>
            </a:r>
            <a:r>
              <a:rPr b="1" dirty="0" lang="en-US" smtClean="0" u="sng">
                <a:uFillTx/>
                <a:latin charset="0" panose="020B0503020204020204" pitchFamily="34" typeface="Corbel"/>
              </a:rPr>
              <a:t> </a:t>
            </a:r>
            <a:r>
              <a:rPr b="1" dirty="0" lang="en-US" u="sng">
                <a:uFillTx/>
                <a:latin charset="0" panose="020B0503020204020204" pitchFamily="34" typeface="Corbel"/>
              </a:rPr>
              <a:t>Study Guide</a:t>
            </a:r>
            <a:endParaRPr b="1" dirty="0" lang="en-US" u="sng">
              <a:uFillTx/>
              <a:latin charset="0" panose="020B0503020204020204" pitchFamily="34" typeface="Corbel"/>
            </a:endParaRPr>
          </a:p>
        </p:txBody>
      </p:sp>
      <p:sp>
        <p:nvSpPr>
          <p:cNvPr xmlns:c="http://schemas.openxmlformats.org/drawingml/2006/chart" xmlns:pic="http://schemas.openxmlformats.org/drawingml/2006/picture" xmlns:dgm="http://schemas.openxmlformats.org/drawingml/2006/diagram" id="2" name="TextBox 1"/>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69232" y="831555"/>
            <a:ext cx="3524019" cy="2677656"/>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indent="-342900" marL="342900">
              <a:buAutoNum type="arabicPeriod"/>
            </a:pPr>
            <a:r>
              <a:rPr dirty="0" lang="en-US" smtClean="0" sz="1400">
                <a:uFillTx/>
              </a:rPr>
              <a:t>Solve. </a:t>
            </a:r>
          </a:p>
          <a:p>
            <a:r>
              <a:rPr dirty="0" lang="en-US" smtClean="0" sz="1400">
                <a:uFillTx/>
              </a:rPr>
              <a:t>3* 4 5/9</a:t>
            </a:r>
          </a:p>
          <a:p>
            <a:endParaRPr dirty="0" lang="en-US" sz="1400">
              <a:uFillTx/>
            </a:endParaRPr>
          </a:p>
          <a:p>
            <a:r>
              <a:rPr dirty="0" lang="en-US" smtClean="0" sz="1400">
                <a:uFillTx/>
              </a:rPr>
              <a:t>2 ¾ * 5 8/9</a:t>
            </a:r>
          </a:p>
          <a:p>
            <a:endParaRPr dirty="0" lang="en-US" sz="1400">
              <a:uFillTx/>
            </a:endParaRPr>
          </a:p>
          <a:p>
            <a:r>
              <a:rPr dirty="0" lang="en-US" smtClean="0" sz="1400">
                <a:uFillTx/>
              </a:rPr>
              <a:t>2. Write a number story that can be modeled using 3 * 4 5/9</a:t>
            </a:r>
          </a:p>
          <a:p>
            <a:endParaRPr dirty="0" lang="en-US" sz="1400">
              <a:uFillTx/>
            </a:endParaRPr>
          </a:p>
          <a:p>
            <a:r>
              <a:rPr dirty="0" lang="en-US" smtClean="0" sz="1400">
                <a:uFillTx/>
              </a:rPr>
              <a:t>3. </a:t>
            </a:r>
            <a:r>
              <a:rPr dirty="0" err="1" lang="en-US" smtClean="0" sz="1400">
                <a:uFillTx/>
              </a:rPr>
              <a:t>Dimitry’s</a:t>
            </a:r>
            <a:r>
              <a:rPr dirty="0" lang="en-US" smtClean="0" sz="1400">
                <a:uFillTx/>
              </a:rPr>
              <a:t> class created a mural in the hallway. The space that they used for the mural is shown below. What is the area of the mural?</a:t>
            </a:r>
          </a:p>
        </p:txBody>
      </p:sp>
      <p:pic>
        <p:nvPicPr>
          <p:cNvPr xmlns:c="http://schemas.openxmlformats.org/drawingml/2006/chart" xmlns:pic="http://schemas.openxmlformats.org/drawingml/2006/picture" xmlns:dgm="http://schemas.openxmlformats.org/drawingml/2006/diagram" id="3" name="Picture 2"/>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2"/>
          <a:stretch>
            <a:fillRect/>
          </a:stretch>
        </p:blipFill>
        <p:spPr xmlns:c="http://schemas.openxmlformats.org/drawingml/2006/chart" xmlns:pic="http://schemas.openxmlformats.org/drawingml/2006/picture" xmlns:dgm="http://schemas.openxmlformats.org/drawingml/2006/diagram">
          <a:xfrm>
            <a:off x="531395" y="3404436"/>
            <a:ext cx="2909637" cy="1781175"/>
          </a:xfrm>
          <a:prstGeom prst="rect">
            <a:avLst/>
          </a:prstGeom>
        </p:spPr>
      </p:pic>
      <p:sp>
        <p:nvSpPr>
          <p:cNvPr xmlns:c="http://schemas.openxmlformats.org/drawingml/2006/chart" xmlns:pic="http://schemas.openxmlformats.org/drawingml/2006/picture" xmlns:dgm="http://schemas.openxmlformats.org/drawingml/2006/diagram" id="6" name="TextBox 5"/>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69233" y="5185611"/>
            <a:ext cx="3308684" cy="3754874"/>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4. Solve the problem using common denominators. Use multiplication to check your answer.</a:t>
            </a:r>
          </a:p>
          <a:p>
            <a:endParaRPr dirty="0" lang="en-US" sz="1400">
              <a:uFillTx/>
            </a:endParaRPr>
          </a:p>
          <a:p>
            <a:r>
              <a:rPr dirty="0" lang="en-US" smtClean="0" sz="1400">
                <a:uFillTx/>
              </a:rPr>
              <a:t>8/ ½ =x</a:t>
            </a:r>
          </a:p>
          <a:p>
            <a:endParaRPr dirty="0" lang="en-US" sz="1400">
              <a:uFillTx/>
            </a:endParaRPr>
          </a:p>
          <a:p>
            <a:r>
              <a:rPr dirty="0" lang="en-US" smtClean="0" sz="1400">
                <a:uFillTx/>
              </a:rPr>
              <a:t>1/7 / 2=x</a:t>
            </a:r>
          </a:p>
          <a:p>
            <a:endParaRPr dirty="0" lang="en-US" sz="1400">
              <a:uFillTx/>
            </a:endParaRPr>
          </a:p>
          <a:p>
            <a:r>
              <a:rPr dirty="0" lang="en-US" smtClean="0" sz="1400">
                <a:uFillTx/>
              </a:rPr>
              <a:t>5. List as many names for this figure as your can. You may use the Quadrilateral Hierarchy to help you solve the problem. </a:t>
            </a:r>
          </a:p>
          <a:p>
            <a:endParaRPr dirty="0" lang="en-US" sz="1400">
              <a:uFillTx/>
            </a:endParaRPr>
          </a:p>
          <a:p>
            <a:r>
              <a:rPr dirty="0" lang="en-US" sz="1400">
                <a:uFillTx/>
              </a:rPr>
              <a:t>6</a:t>
            </a:r>
            <a:r>
              <a:rPr dirty="0" lang="en-US" smtClean="0" sz="1400">
                <a:uFillTx/>
              </a:rPr>
              <a:t>. Jacob made 3 liters of soup. If one serving is ½ liter, how many servings does Jacob have?</a:t>
            </a:r>
          </a:p>
          <a:p>
            <a:endParaRPr dirty="0" lang="en-US" sz="1400">
              <a:uFillTx/>
            </a:endParaRPr>
          </a:p>
          <a:p>
            <a:r>
              <a:rPr dirty="0" lang="en-US" smtClean="0" sz="1400">
                <a:uFillTx/>
              </a:rPr>
              <a:t>Number model:</a:t>
            </a:r>
          </a:p>
        </p:txBody>
      </p:sp>
      <p:sp>
        <p:nvSpPr>
          <p:cNvPr xmlns:c="http://schemas.openxmlformats.org/drawingml/2006/chart" xmlns:pic="http://schemas.openxmlformats.org/drawingml/2006/picture" xmlns:dgm="http://schemas.openxmlformats.org/drawingml/2006/diagram" id="8" name="TextBox 7"/>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4180357" y="1217308"/>
            <a:ext cx="3016003" cy="954107"/>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7. These numbers show how the average time Oliver’s friends spend brushing their teeth. Use the data to create a line plot. </a:t>
            </a:r>
            <a:endParaRPr dirty="0" lang="en-US" sz="1400">
              <a:uFillTx/>
            </a:endParaRPr>
          </a:p>
        </p:txBody>
      </p:sp>
      <p:pic>
        <p:nvPicPr>
          <p:cNvPr xmlns:c="http://schemas.openxmlformats.org/drawingml/2006/chart" xmlns:pic="http://schemas.openxmlformats.org/drawingml/2006/picture" xmlns:dgm="http://schemas.openxmlformats.org/drawingml/2006/diagram" id="9" name="Picture 8"/>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3"/>
          <a:stretch>
            <a:fillRect/>
          </a:stretch>
        </p:blipFill>
        <p:spPr xmlns:c="http://schemas.openxmlformats.org/drawingml/2006/chart" xmlns:pic="http://schemas.openxmlformats.org/drawingml/2006/picture" xmlns:dgm="http://schemas.openxmlformats.org/drawingml/2006/diagram">
          <a:xfrm>
            <a:off x="3777916" y="2370773"/>
            <a:ext cx="3605549" cy="638841"/>
          </a:xfrm>
          <a:prstGeom prst="rect">
            <a:avLst/>
          </a:prstGeom>
        </p:spPr>
      </p:pic>
      <p:pic>
        <p:nvPicPr>
          <p:cNvPr xmlns:c="http://schemas.openxmlformats.org/drawingml/2006/chart" xmlns:pic="http://schemas.openxmlformats.org/drawingml/2006/picture" xmlns:dgm="http://schemas.openxmlformats.org/drawingml/2006/diagram" id="10" name="Picture 9"/>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4"/>
          <a:stretch>
            <a:fillRect/>
          </a:stretch>
        </p:blipFill>
        <p:spPr xmlns:c="http://schemas.openxmlformats.org/drawingml/2006/chart" xmlns:pic="http://schemas.openxmlformats.org/drawingml/2006/picture" xmlns:dgm="http://schemas.openxmlformats.org/drawingml/2006/diagram">
          <a:xfrm>
            <a:off x="3761450" y="4250840"/>
            <a:ext cx="3579145" cy="344400"/>
          </a:xfrm>
          <a:prstGeom prst="rect">
            <a:avLst/>
          </a:prstGeom>
        </p:spPr>
      </p:pic>
      <p:sp>
        <p:nvSpPr>
          <p:cNvPr xmlns:c="http://schemas.openxmlformats.org/drawingml/2006/chart" xmlns:pic="http://schemas.openxmlformats.org/drawingml/2006/picture" xmlns:dgm="http://schemas.openxmlformats.org/drawingml/2006/diagram" id="11" name="TextBox 10"/>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993251" y="4848726"/>
            <a:ext cx="3203109" cy="4185761"/>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What is the difference between the longest amount of time and the shortest amount of time his friends spend brushing their teeth?</a:t>
            </a:r>
          </a:p>
          <a:p>
            <a:endParaRPr dirty="0" lang="en-US" sz="1400">
              <a:uFillTx/>
            </a:endParaRPr>
          </a:p>
          <a:p>
            <a:r>
              <a:rPr dirty="0" lang="en-US" smtClean="0" sz="1400">
                <a:uFillTx/>
              </a:rPr>
              <a:t>How many friends brush their teeth for less than 2 minutes?</a:t>
            </a:r>
          </a:p>
          <a:p>
            <a:endParaRPr dirty="0" lang="en-US" sz="1400">
              <a:uFillTx/>
            </a:endParaRPr>
          </a:p>
          <a:p>
            <a:r>
              <a:rPr dirty="0" lang="en-US" smtClean="0" sz="1400">
                <a:uFillTx/>
              </a:rPr>
              <a:t>How much time do those friends spend brushing their teeth combined?</a:t>
            </a:r>
          </a:p>
          <a:p>
            <a:endParaRPr dirty="0" lang="en-US" sz="1400">
              <a:uFillTx/>
            </a:endParaRPr>
          </a:p>
          <a:p>
            <a:r>
              <a:rPr b="1" dirty="0" i="1" lang="en-US" smtClean="0" sz="1400">
                <a:uFillTx/>
              </a:rPr>
              <a:t>Vocabulary: attribute, common denominator, corresponding terms, cubit, equilateral triangle, hierarchy, great span, isosceles triangle, kite, parallel, parallelogram, partial products, polygon, quadrilateral, rectangle, rhombus, square, subcategory, trapezoid, unit fraction</a:t>
            </a:r>
            <a:endParaRPr b="1" dirty="0" i="1" lang="en-US" sz="1400">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4" name="Rounded Rectangle 3"/>
          <p:cNvSpPr xmlns:c="http://schemas.openxmlformats.org/drawingml/2006/chart" xmlns:pic="http://schemas.openxmlformats.org/drawingml/2006/picture" xmlns:dgm="http://schemas.openxmlformats.org/drawingml/2006/diagram">
            <a:spLocks/>
          </p:cNvSpPr>
          <p:nvPr/>
        </p:nvSpPr>
        <p:spPr xmlns:c="http://schemas.openxmlformats.org/drawingml/2006/chart" xmlns:pic="http://schemas.openxmlformats.org/drawingml/2006/picture" xmlns:dgm="http://schemas.openxmlformats.org/drawingml/2006/diagram">
          <a:xfrm>
            <a:off x="139435" y="267285"/>
            <a:ext cx="7244031" cy="9383151"/>
          </a:xfrm>
          <a:prstGeom prst="roundRect">
            <a:avLst/>
          </a:prstGeom>
          <a:solidFill>
            <a:schemeClr val="bg1"/>
          </a:solidFill>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pic="http://schemas.openxmlformats.org/drawingml/2006/picture" xmlns:dgm="http://schemas.openxmlformats.org/drawingml/2006/diagram">
          <a:bodyPr anchor="ctr" rtlCol="0"/>
          <a:lstStyle/>
          <a:p>
            <a:pPr algn="ctr"/>
            <a:endParaRPr dirty="0" lang="en-US">
              <a:uFillTx/>
            </a:endParaRPr>
          </a:p>
        </p:txBody>
      </p:sp>
      <p:sp>
        <p:nvSpPr>
          <p:cNvPr xmlns:c="http://schemas.openxmlformats.org/drawingml/2006/chart" xmlns:pic="http://schemas.openxmlformats.org/drawingml/2006/picture" xmlns:dgm="http://schemas.openxmlformats.org/drawingml/2006/diagram" id="5" name="TextBox 4"/>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753626" y="462223"/>
            <a:ext cx="6039060" cy="369332"/>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pPr algn="ctr"/>
            <a:r>
              <a:rPr b="1" dirty="0" lang="en-US" u="sng">
                <a:uFillTx/>
                <a:latin charset="0" panose="020B0503020204020204" pitchFamily="34" typeface="Corbel"/>
              </a:rPr>
              <a:t>Everyday Math Chapter 8</a:t>
            </a:r>
            <a:r>
              <a:rPr b="1" dirty="0" lang="en-US" smtClean="0" u="sng">
                <a:uFillTx/>
                <a:latin charset="0" panose="020B0503020204020204" pitchFamily="34" typeface="Corbel"/>
              </a:rPr>
              <a:t> </a:t>
            </a:r>
            <a:r>
              <a:rPr b="1" dirty="0" lang="en-US" u="sng">
                <a:uFillTx/>
                <a:latin charset="0" panose="020B0503020204020204" pitchFamily="34" typeface="Corbel"/>
              </a:rPr>
              <a:t>Study Guide</a:t>
            </a:r>
            <a:endParaRPr b="1" dirty="0" lang="en-US" u="sng">
              <a:uFillTx/>
              <a:latin charset="0" panose="020B0503020204020204" pitchFamily="34" typeface="Corbel"/>
            </a:endParaRPr>
          </a:p>
        </p:txBody>
      </p:sp>
      <p:sp>
        <p:nvSpPr>
          <p:cNvPr xmlns:c="http://schemas.openxmlformats.org/drawingml/2006/chart" xmlns:pic="http://schemas.openxmlformats.org/drawingml/2006/picture" xmlns:dgm="http://schemas.openxmlformats.org/drawingml/2006/diagram" id="2" name="TextBox 1"/>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240632" y="1022684"/>
            <a:ext cx="3549315" cy="8279190"/>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1. A </a:t>
            </a:r>
            <a:r>
              <a:rPr dirty="0" lang="en-US" sz="1400">
                <a:uFillTx/>
              </a:rPr>
              <a:t>group of neighbors converted an old parking lot into a play area.</a:t>
            </a:r>
          </a:p>
          <a:p>
            <a:r>
              <a:rPr dirty="0" lang="en-US" sz="1400">
                <a:uFillTx/>
              </a:rPr>
              <a:t>A model of the play area is shown below. Use the model to answer the question.</a:t>
            </a:r>
          </a:p>
          <a:p>
            <a:r>
              <a:rPr dirty="0" lang="en-US" sz="1400">
                <a:uFillTx/>
              </a:rPr>
              <a:t>Remember to pay attention to the units when answering the question</a:t>
            </a:r>
            <a:r>
              <a:rPr dirty="0" lang="en-US" smtClean="0" sz="1400">
                <a:uFillTx/>
              </a:rPr>
              <a:t>.</a:t>
            </a:r>
          </a:p>
          <a:p>
            <a:endParaRPr dirty="0" lang="en-US" smtClean="0" sz="1400">
              <a:uFillTx/>
            </a:endParaRPr>
          </a:p>
          <a:p>
            <a:endParaRPr dirty="0" lang="en-US" sz="1400">
              <a:uFillTx/>
            </a:endParaRPr>
          </a:p>
          <a:p>
            <a:endParaRPr dirty="0" lang="en-US" smtClean="0" sz="1400">
              <a:uFillTx/>
            </a:endParaRPr>
          </a:p>
          <a:p>
            <a:endParaRPr dirty="0" lang="en-US" sz="1400">
              <a:uFillTx/>
            </a:endParaRPr>
          </a:p>
          <a:p>
            <a:endParaRPr dirty="0" lang="en-US" smtClean="0" sz="1400">
              <a:uFillTx/>
            </a:endParaRPr>
          </a:p>
          <a:p>
            <a:endParaRPr dirty="0" lang="en-US" sz="1400">
              <a:uFillTx/>
            </a:endParaRPr>
          </a:p>
          <a:p>
            <a:endParaRPr dirty="0" lang="en-US" smtClean="0" sz="1400">
              <a:uFillTx/>
            </a:endParaRPr>
          </a:p>
          <a:p>
            <a:endParaRPr dirty="0" lang="en-US" sz="1400">
              <a:uFillTx/>
            </a:endParaRPr>
          </a:p>
          <a:p>
            <a:r>
              <a:rPr dirty="0" lang="en-US" smtClean="0" sz="1400">
                <a:uFillTx/>
              </a:rPr>
              <a:t>What is the perimeter of the playing surface in square meters?</a:t>
            </a:r>
          </a:p>
          <a:p>
            <a:endParaRPr dirty="0" lang="en-US" sz="1400">
              <a:uFillTx/>
            </a:endParaRPr>
          </a:p>
          <a:p>
            <a:r>
              <a:rPr dirty="0" lang="en-US" smtClean="0" sz="1400">
                <a:uFillTx/>
              </a:rPr>
              <a:t>The </a:t>
            </a:r>
            <a:r>
              <a:rPr dirty="0" lang="en-US" sz="1400">
                <a:uFillTx/>
              </a:rPr>
              <a:t>neighbors want to put a fence around the play area. They plan to buy chain-link fencing sold by the centimeter. How many </a:t>
            </a:r>
            <a:r>
              <a:rPr b="1" dirty="0" lang="en-US" sz="1400">
                <a:uFillTx/>
              </a:rPr>
              <a:t>centimeters</a:t>
            </a:r>
            <a:r>
              <a:rPr dirty="0" lang="en-US" sz="1400">
                <a:uFillTx/>
              </a:rPr>
              <a:t> of fencing should they buy to completely surround the play area? Explain how you know</a:t>
            </a:r>
            <a:r>
              <a:rPr dirty="0" lang="en-US" smtClean="0" sz="1400">
                <a:uFillTx/>
              </a:rPr>
              <a:t>.</a:t>
            </a:r>
          </a:p>
          <a:p>
            <a:endParaRPr dirty="0" lang="en-US" smtClean="0" sz="1400">
              <a:uFillTx/>
            </a:endParaRPr>
          </a:p>
          <a:p>
            <a:r>
              <a:rPr dirty="0" lang="en-US" smtClean="0" sz="1400">
                <a:uFillTx/>
              </a:rPr>
              <a:t>The neighbors want to paint the entire playing surface. What is the area of the playing surface in square meters?</a:t>
            </a:r>
          </a:p>
          <a:p>
            <a:endParaRPr dirty="0" lang="en-US" sz="1400">
              <a:uFillTx/>
            </a:endParaRPr>
          </a:p>
          <a:p>
            <a:r>
              <a:rPr dirty="0" lang="en-US" smtClean="0" sz="1400">
                <a:uFillTx/>
              </a:rPr>
              <a:t>How many square centimeters is that?</a:t>
            </a:r>
          </a:p>
          <a:p>
            <a:endParaRPr dirty="0" lang="en-US" sz="1400">
              <a:uFillTx/>
            </a:endParaRPr>
          </a:p>
          <a:p>
            <a:r>
              <a:rPr dirty="0" lang="en-US" smtClean="0" sz="1400">
                <a:uFillTx/>
              </a:rPr>
              <a:t>If each can of paint covers about 100 square meters, how many cans of paint should the neighbors buy?</a:t>
            </a:r>
          </a:p>
          <a:p>
            <a:endParaRPr dirty="0" lang="en-US" smtClean="0" sz="1400">
              <a:uFillTx/>
            </a:endParaRPr>
          </a:p>
          <a:p>
            <a:endParaRPr dirty="0" lang="en-US" sz="1400">
              <a:uFillTx/>
            </a:endParaRPr>
          </a:p>
          <a:p>
            <a:r>
              <a:rPr b="1" dirty="0" i="1" lang="en-US" smtClean="0" sz="1400">
                <a:uFillTx/>
              </a:rPr>
              <a:t>Vocabulary: accounting, acre, budget, debt, unit conversion, unit cost, wages, pendulum</a:t>
            </a:r>
          </a:p>
          <a:p>
            <a:endParaRPr dirty="0" lang="en-US" sz="1400">
              <a:uFillTx/>
            </a:endParaRPr>
          </a:p>
        </p:txBody>
      </p:sp>
      <p:pic>
        <p:nvPicPr>
          <p:cNvPr xmlns:c="http://schemas.openxmlformats.org/drawingml/2006/chart" xmlns:pic="http://schemas.openxmlformats.org/drawingml/2006/picture" xmlns:dgm="http://schemas.openxmlformats.org/drawingml/2006/diagram" id="3" name="Picture 2"/>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2"/>
          <a:stretch>
            <a:fillRect/>
          </a:stretch>
        </p:blipFill>
        <p:spPr xmlns:c="http://schemas.openxmlformats.org/drawingml/2006/chart" xmlns:pic="http://schemas.openxmlformats.org/drawingml/2006/picture" xmlns:dgm="http://schemas.openxmlformats.org/drawingml/2006/diagram">
          <a:xfrm>
            <a:off x="618874" y="2427948"/>
            <a:ext cx="2143125" cy="1590675"/>
          </a:xfrm>
          <a:prstGeom prst="rect">
            <a:avLst/>
          </a:prstGeom>
        </p:spPr>
      </p:pic>
      <p:pic>
        <p:nvPicPr>
          <p:cNvPr xmlns:c="http://schemas.openxmlformats.org/drawingml/2006/chart" xmlns:pic="http://schemas.openxmlformats.org/drawingml/2006/picture" xmlns:dgm="http://schemas.openxmlformats.org/drawingml/2006/diagram" id="6" name="Picture 5"/>
          <p:cNvPicPr xmlns:c="http://schemas.openxmlformats.org/drawingml/2006/chart" xmlns:pic="http://schemas.openxmlformats.org/drawingml/2006/picture" xmlns:dgm="http://schemas.openxmlformats.org/drawingml/2006/diagram">
            <a:picLocks noChangeAspect="1"/>
          </p:cNvPicPr>
          <p:nvPr/>
        </p:nvPicPr>
        <p:blipFill xmlns:c="http://schemas.openxmlformats.org/drawingml/2006/chart" xmlns:pic="http://schemas.openxmlformats.org/drawingml/2006/picture" xmlns:dgm="http://schemas.openxmlformats.org/drawingml/2006/diagram">
          <a:blip r:embed="rId3"/>
          <a:stretch>
            <a:fillRect/>
          </a:stretch>
        </p:blipFill>
        <p:spPr xmlns:c="http://schemas.openxmlformats.org/drawingml/2006/chart" xmlns:pic="http://schemas.openxmlformats.org/drawingml/2006/picture" xmlns:dgm="http://schemas.openxmlformats.org/drawingml/2006/diagram">
          <a:xfrm>
            <a:off x="3970067" y="1022684"/>
            <a:ext cx="3233278" cy="973012"/>
          </a:xfrm>
          <a:prstGeom prst="rect">
            <a:avLst/>
          </a:prstGeom>
        </p:spPr>
      </p:pic>
      <p:sp>
        <p:nvSpPr>
          <p:cNvPr xmlns:c="http://schemas.openxmlformats.org/drawingml/2006/chart" xmlns:pic="http://schemas.openxmlformats.org/drawingml/2006/picture" xmlns:dgm="http://schemas.openxmlformats.org/drawingml/2006/diagram" id="7" name="TextBox 6"/>
          <p:cNvSpPr xmlns:c="http://schemas.openxmlformats.org/drawingml/2006/chart" xmlns:pic="http://schemas.openxmlformats.org/drawingml/2006/picture" xmlns:dgm="http://schemas.openxmlformats.org/drawingml/2006/diagram" txBox="1">
            <a:spLocks/>
          </p:cNvSpPr>
          <p:nvPr/>
        </p:nvSpPr>
        <p:spPr xmlns:c="http://schemas.openxmlformats.org/drawingml/2006/chart" xmlns:pic="http://schemas.openxmlformats.org/drawingml/2006/picture" xmlns:dgm="http://schemas.openxmlformats.org/drawingml/2006/diagram">
          <a:xfrm>
            <a:off x="3970067" y="2261937"/>
            <a:ext cx="3321070" cy="7694414"/>
          </a:xfrm>
          <a:prstGeom prst="rect">
            <a:avLst/>
          </a:prstGeom>
          <a:noFill/>
        </p:spPr>
        <p:txBody xmlns:c="http://schemas.openxmlformats.org/drawingml/2006/chart" xmlns:pic="http://schemas.openxmlformats.org/drawingml/2006/picture" xmlns:dgm="http://schemas.openxmlformats.org/drawingml/2006/diagram">
          <a:bodyPr rtlCol="0" wrap="square">
            <a:spAutoFit/>
          </a:bodyPr>
          <a:lstStyle/>
          <a:p>
            <a:r>
              <a:rPr dirty="0" lang="en-US" smtClean="0" sz="1400">
                <a:uFillTx/>
              </a:rPr>
              <a:t>The neighbors shoveled snow off of the playing surface after a storm. How many cubic meters of snow did they remove?</a:t>
            </a:r>
          </a:p>
          <a:p>
            <a:endParaRPr dirty="0" lang="en-US" sz="1400">
              <a:uFillTx/>
            </a:endParaRPr>
          </a:p>
          <a:p>
            <a:r>
              <a:rPr dirty="0" lang="en-US" smtClean="0" sz="1400">
                <a:uFillTx/>
              </a:rPr>
              <a:t>2. A </a:t>
            </a:r>
            <a:r>
              <a:rPr dirty="0" lang="en-US" sz="1400">
                <a:uFillTx/>
              </a:rPr>
              <a:t>typical elephant’s heart beats about 30 times per minute.</a:t>
            </a:r>
          </a:p>
          <a:p>
            <a:r>
              <a:rPr dirty="0" lang="en-US" sz="1400">
                <a:uFillTx/>
              </a:rPr>
              <a:t> </a:t>
            </a:r>
          </a:p>
          <a:p>
            <a:r>
              <a:rPr b="1" dirty="0" lang="en-US" sz="1400">
                <a:uFillTx/>
              </a:rPr>
              <a:t>a.</a:t>
            </a:r>
            <a:r>
              <a:rPr dirty="0" lang="en-US" sz="1400">
                <a:uFillTx/>
              </a:rPr>
              <a:t> How many times does a typical elephant’s heart beat in one hour?</a:t>
            </a:r>
          </a:p>
          <a:p>
            <a:r>
              <a:rPr dirty="0" lang="en-US" sz="1400">
                <a:uFillTx/>
              </a:rPr>
              <a:t> </a:t>
            </a:r>
          </a:p>
          <a:p>
            <a:r>
              <a:rPr dirty="0" lang="en-US" sz="1400">
                <a:uFillTx/>
              </a:rPr>
              <a:t>About __ times </a:t>
            </a:r>
          </a:p>
          <a:p>
            <a:r>
              <a:rPr dirty="0" lang="en-US" sz="1400">
                <a:uFillTx/>
              </a:rPr>
              <a:t> </a:t>
            </a:r>
          </a:p>
          <a:p>
            <a:r>
              <a:rPr b="1" dirty="0" lang="en-US" sz="1400">
                <a:uFillTx/>
              </a:rPr>
              <a:t>b.</a:t>
            </a:r>
            <a:r>
              <a:rPr dirty="0" lang="en-US" sz="1400">
                <a:uFillTx/>
              </a:rPr>
              <a:t> How many times does a typical elephant’s heart beat in one day?</a:t>
            </a:r>
          </a:p>
          <a:p>
            <a:r>
              <a:rPr dirty="0" lang="en-US" sz="1400">
                <a:uFillTx/>
              </a:rPr>
              <a:t> </a:t>
            </a:r>
          </a:p>
          <a:p>
            <a:r>
              <a:rPr dirty="0" lang="en-US" sz="1400">
                <a:uFillTx/>
              </a:rPr>
              <a:t>About __ times </a:t>
            </a:r>
          </a:p>
          <a:p>
            <a:r>
              <a:rPr dirty="0" lang="en-US" sz="1400">
                <a:uFillTx/>
              </a:rPr>
              <a:t> </a:t>
            </a:r>
          </a:p>
          <a:p>
            <a:r>
              <a:rPr b="1" dirty="0" lang="en-US" sz="1400">
                <a:uFillTx/>
              </a:rPr>
              <a:t>c.</a:t>
            </a:r>
            <a:r>
              <a:rPr dirty="0" lang="en-US" sz="1400">
                <a:uFillTx/>
              </a:rPr>
              <a:t> How many times does a typical elephant’s heart beat in one week?</a:t>
            </a:r>
          </a:p>
          <a:p>
            <a:r>
              <a:rPr dirty="0" lang="en-US" sz="1400">
                <a:uFillTx/>
              </a:rPr>
              <a:t> </a:t>
            </a:r>
          </a:p>
          <a:p>
            <a:r>
              <a:rPr dirty="0" lang="en-US" sz="1400">
                <a:uFillTx/>
              </a:rPr>
              <a:t>About __ times </a:t>
            </a:r>
            <a:endParaRPr dirty="0" lang="en-US" smtClean="0" sz="1400">
              <a:uFillTx/>
            </a:endParaRPr>
          </a:p>
          <a:p>
            <a:endParaRPr dirty="0" lang="en-US" smtClean="0" sz="1400">
              <a:uFillTx/>
            </a:endParaRPr>
          </a:p>
          <a:p>
            <a:r>
              <a:rPr dirty="0" lang="en-US" smtClean="0" sz="1400">
                <a:uFillTx/>
              </a:rPr>
              <a:t>3. A </a:t>
            </a:r>
            <a:r>
              <a:rPr dirty="0" lang="en-US" sz="1400">
                <a:uFillTx/>
              </a:rPr>
              <a:t>hummingbird “flaps” its wings by rotating them back and forth. A small hummingbird can flap its wings about 80 times per second. About how many times does a small hummingbird flap its wings in one hour? Show your work. </a:t>
            </a:r>
            <a:r>
              <a:rPr dirty="0" i="1" lang="en-US" sz="1400">
                <a:uFillTx/>
              </a:rPr>
              <a:t>Hint:</a:t>
            </a:r>
            <a:r>
              <a:rPr dirty="0" lang="en-US" sz="1400">
                <a:uFillTx/>
              </a:rPr>
              <a:t> 1 hour = 3,600 seconds</a:t>
            </a:r>
          </a:p>
          <a:p>
            <a:r>
              <a:rPr dirty="0" lang="en-US">
                <a:uFillTx/>
              </a:rPr>
              <a:t> </a:t>
            </a:r>
            <a:endParaRPr dirty="0" lang="en-US" smtClean="0">
              <a:uFillTx/>
            </a:endParaRPr>
          </a:p>
          <a:p>
            <a:r>
              <a:rPr dirty="0" lang="en-US" smtClean="0" sz="1400">
                <a:uFillTx/>
              </a:rPr>
              <a:t>4. Understand how to read data on a line plot to identify whether or not data is related.</a:t>
            </a:r>
            <a:endParaRPr dirty="0" lang="en-US" sz="1400">
              <a:uFillTx/>
            </a:endParaRPr>
          </a:p>
          <a:p>
            <a:endParaRPr dirty="0" lang="en-US" sz="1400">
              <a:uFillTx/>
            </a:endParaRPr>
          </a:p>
          <a:p>
            <a:endParaRPr dirty="0" lang="en-US" sz="1400">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theme/theme1.xml><?xml version="1.0" encoding="utf-8"?>
<a:theme xmlns:a="http://schemas.openxmlformats.org/drawingml/2006/main" xmlns:c="http://schemas.openxmlformats.org/drawingml/2006/chart" xmlns:pic="http://schemas.openxmlformats.org/drawingml/2006/picture" xmlns:dgm="http://schemas.openxmlformats.org/drawingml/2006/diagram" xmlns:p="http://schemas.openxmlformats.org/presentationml/2006/main" xmlns:s="http://schemas.openxmlformats.org/officeDocument/2006/sharedTypes"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panose="020F0302020204030204"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panose="020F0502020204030204"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xmlns:c="http://schemas.openxmlformats.org/drawingml/2006/chart" xmlns:pic="http://schemas.openxmlformats.org/drawingml/2006/picture" xmlns:dgm="http://schemas.openxmlformats.org/drawingml/2006/diagram" xmlns:p="http://schemas.openxmlformats.org/presentationml/2006/main" xmlns:s="http://schemas.openxmlformats.org/officeDocument/2006/sharedTypes"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panose="020F0302020204030204"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panose="020F0502020204030204"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7528</TotalTime>
  <Words>1758</Words>
  <Application>Microsoft Office PowerPoint</Application>
  <PresentationFormat>Custom</PresentationFormat>
  <Paragraphs>312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Corbel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LCUSD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Katlynn Roberts</dc:creator>
  <cp:lastModifiedBy>Katlynn Roberts</cp:lastModifiedBy>
  <cp:revision>20</cp:revision>
  <dcterms:created xsi:type="dcterms:W3CDTF">2017-05-26T22:36:45Z</dcterms:created>
  <dcterms:modified xsi:type="dcterms:W3CDTF">2017-06-01T04:05:12Z</dcterms:modified>
</cp:coreProperties>
</file>